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4"/>
  </p:notesMasterIdLst>
  <p:sldIdLst>
    <p:sldId id="737" r:id="rId5"/>
    <p:sldId id="738" r:id="rId6"/>
    <p:sldId id="739" r:id="rId7"/>
    <p:sldId id="741" r:id="rId8"/>
    <p:sldId id="742" r:id="rId9"/>
    <p:sldId id="743" r:id="rId10"/>
    <p:sldId id="761" r:id="rId11"/>
    <p:sldId id="762" r:id="rId12"/>
    <p:sldId id="759" r:id="rId13"/>
    <p:sldId id="776" r:id="rId14"/>
    <p:sldId id="770" r:id="rId15"/>
    <p:sldId id="768" r:id="rId16"/>
    <p:sldId id="772" r:id="rId17"/>
    <p:sldId id="773" r:id="rId18"/>
    <p:sldId id="769" r:id="rId19"/>
    <p:sldId id="774" r:id="rId20"/>
    <p:sldId id="775" r:id="rId21"/>
    <p:sldId id="747" r:id="rId22"/>
    <p:sldId id="744" r:id="rId23"/>
    <p:sldId id="745" r:id="rId24"/>
    <p:sldId id="746" r:id="rId25"/>
    <p:sldId id="748" r:id="rId26"/>
    <p:sldId id="749" r:id="rId27"/>
    <p:sldId id="750" r:id="rId28"/>
    <p:sldId id="752" r:id="rId29"/>
    <p:sldId id="753" r:id="rId30"/>
    <p:sldId id="754" r:id="rId31"/>
    <p:sldId id="755" r:id="rId32"/>
    <p:sldId id="758" r:id="rId33"/>
    <p:sldId id="765" r:id="rId34"/>
    <p:sldId id="757" r:id="rId35"/>
    <p:sldId id="760" r:id="rId36"/>
    <p:sldId id="764" r:id="rId37"/>
    <p:sldId id="763" r:id="rId38"/>
    <p:sldId id="767" r:id="rId39"/>
    <p:sldId id="766" r:id="rId40"/>
    <p:sldId id="777" r:id="rId41"/>
    <p:sldId id="779" r:id="rId42"/>
    <p:sldId id="780"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84EDB69-4867-4AF4-A8DE-4C8605147CAA}">
          <p14:sldIdLst>
            <p14:sldId id="737"/>
            <p14:sldId id="738"/>
            <p14:sldId id="739"/>
            <p14:sldId id="741"/>
            <p14:sldId id="742"/>
          </p14:sldIdLst>
        </p14:section>
        <p14:section name="Data" id="{80A8D281-45B4-524E-97C9-1AC72D2B3561}">
          <p14:sldIdLst>
            <p14:sldId id="743"/>
            <p14:sldId id="761"/>
            <p14:sldId id="762"/>
            <p14:sldId id="759"/>
            <p14:sldId id="776"/>
            <p14:sldId id="770"/>
            <p14:sldId id="768"/>
            <p14:sldId id="772"/>
            <p14:sldId id="773"/>
            <p14:sldId id="769"/>
            <p14:sldId id="774"/>
            <p14:sldId id="775"/>
            <p14:sldId id="747"/>
            <p14:sldId id="744"/>
            <p14:sldId id="745"/>
            <p14:sldId id="746"/>
          </p14:sldIdLst>
        </p14:section>
        <p14:section name="Features/Attributes" id="{B26C9310-366F-6748-BB81-7729B27FBCCF}">
          <p14:sldIdLst>
            <p14:sldId id="748"/>
            <p14:sldId id="749"/>
            <p14:sldId id="750"/>
            <p14:sldId id="752"/>
            <p14:sldId id="753"/>
            <p14:sldId id="754"/>
            <p14:sldId id="755"/>
          </p14:sldIdLst>
        </p14:section>
        <p14:section name="Model" id="{E1856EB9-C836-FC4B-855E-7518E8639968}">
          <p14:sldIdLst>
            <p14:sldId id="758"/>
            <p14:sldId id="765"/>
            <p14:sldId id="757"/>
            <p14:sldId id="760"/>
            <p14:sldId id="764"/>
            <p14:sldId id="763"/>
          </p14:sldIdLst>
        </p14:section>
        <p14:section name="Final Traits" id="{7AA7D798-B108-F44F-8312-9DB3FCBFBA5C}">
          <p14:sldIdLst>
            <p14:sldId id="767"/>
            <p14:sldId id="766"/>
            <p14:sldId id="777"/>
            <p14:sldId id="779"/>
            <p14:sldId id="780"/>
          </p14:sldIdLst>
        </p14:section>
      </p14:sectionLst>
    </p:ext>
    <p:ext uri="{EFAFB233-063F-42B5-8137-9DF3F51BA10A}">
      <p15:sldGuideLst xmlns:p15="http://schemas.microsoft.com/office/powerpoint/2012/main">
        <p15:guide id="1" orient="horz" pos="777" userDrawn="1">
          <p15:clr>
            <a:srgbClr val="A4A3A4"/>
          </p15:clr>
        </p15:guide>
        <p15:guide id="2" pos="642" userDrawn="1">
          <p15:clr>
            <a:srgbClr val="A4A3A4"/>
          </p15:clr>
        </p15:guide>
        <p15:guide id="3" pos="7129" userDrawn="1">
          <p15:clr>
            <a:srgbClr val="A4A3A4"/>
          </p15:clr>
        </p15:guide>
        <p15:guide id="4"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DB2C2"/>
    <a:srgbClr val="5B9BD5"/>
    <a:srgbClr val="00FB92"/>
    <a:srgbClr val="FFFD78"/>
    <a:srgbClr val="73FB79"/>
    <a:srgbClr val="0096FF"/>
    <a:srgbClr val="FF7E79"/>
    <a:srgbClr val="369B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488" autoAdjust="0"/>
    <p:restoredTop sz="94660"/>
  </p:normalViewPr>
  <p:slideViewPr>
    <p:cSldViewPr snapToGrid="0">
      <p:cViewPr varScale="1">
        <p:scale>
          <a:sx n="90" d="100"/>
          <a:sy n="90" d="100"/>
        </p:scale>
        <p:origin x="177" y="63"/>
      </p:cViewPr>
      <p:guideLst>
        <p:guide orient="horz" pos="777"/>
        <p:guide pos="642"/>
        <p:guide pos="7129"/>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Century Gothic" panose="020B0502020202020204" pitchFamily="34" charset="0"/>
                <a:ea typeface="+mn-ea"/>
                <a:cs typeface="+mn-cs"/>
              </a:defRPr>
            </a:pPr>
            <a:r>
              <a:rPr lang="en-US" dirty="0">
                <a:latin typeface="Century Gothic" panose="020B0502020202020204" pitchFamily="34" charset="0"/>
              </a:rPr>
              <a:t>Training Dataset Performance Rate</a:t>
            </a:r>
          </a:p>
        </c:rich>
      </c:tx>
      <c:layout>
        <c:manualLayout>
          <c:xMode val="edge"/>
          <c:yMode val="edge"/>
          <c:x val="0.24833587598425194"/>
          <c:y val="3.2812497981514643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Century Gothic" panose="020B0502020202020204" pitchFamily="34" charset="0"/>
              <a:ea typeface="+mn-ea"/>
              <a:cs typeface="+mn-cs"/>
            </a:defRPr>
          </a:pPr>
          <a:endParaRPr lang="en-US"/>
        </a:p>
      </c:txPr>
    </c:title>
    <c:autoTitleDeleted val="0"/>
    <c:plotArea>
      <c:layout/>
      <c:pieChart>
        <c:varyColors val="1"/>
        <c:ser>
          <c:idx val="0"/>
          <c:order val="0"/>
          <c:tx>
            <c:strRef>
              <c:f>Sheet1!$B$1</c:f>
              <c:strCache>
                <c:ptCount val="1"/>
                <c:pt idx="0">
                  <c:v>Training Dataset</c:v>
                </c:pt>
              </c:strCache>
            </c:strRef>
          </c:tx>
          <c:dPt>
            <c:idx val="0"/>
            <c:bubble3D val="0"/>
            <c:spPr>
              <a:solidFill>
                <a:srgbClr val="FF7E79"/>
              </a:solidFill>
              <a:ln w="19050">
                <a:solidFill>
                  <a:schemeClr val="lt1"/>
                </a:solidFill>
              </a:ln>
              <a:effectLst/>
            </c:spPr>
            <c:extLst>
              <c:ext xmlns:c16="http://schemas.microsoft.com/office/drawing/2014/chart" uri="{C3380CC4-5D6E-409C-BE32-E72D297353CC}">
                <c16:uniqueId val="{00000003-F31B-384B-92B5-357A3E438294}"/>
              </c:ext>
            </c:extLst>
          </c:dPt>
          <c:dPt>
            <c:idx val="1"/>
            <c:bubble3D val="0"/>
            <c:spPr>
              <a:solidFill>
                <a:srgbClr val="0096FF"/>
              </a:solidFill>
              <a:ln w="19050">
                <a:solidFill>
                  <a:schemeClr val="lt1"/>
                </a:solidFill>
              </a:ln>
              <a:effectLst/>
            </c:spPr>
            <c:extLst>
              <c:ext xmlns:c16="http://schemas.microsoft.com/office/drawing/2014/chart" uri="{C3380CC4-5D6E-409C-BE32-E72D297353CC}">
                <c16:uniqueId val="{00000002-F31B-384B-92B5-357A3E438294}"/>
              </c:ext>
            </c:extLst>
          </c:dPt>
          <c:dLbls>
            <c:dLbl>
              <c:idx val="0"/>
              <c:layout>
                <c:manualLayout>
                  <c:x val="-9.1967765748031491E-2"/>
                  <c:y val="-0.14565740983898809"/>
                </c:manualLayout>
              </c:layout>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31B-384B-92B5-357A3E438294}"/>
                </c:ext>
              </c:extLst>
            </c:dLbl>
            <c:dLbl>
              <c:idx val="1"/>
              <c:layout>
                <c:manualLayout>
                  <c:x val="8.3763533464566928E-2"/>
                  <c:y val="0.13916762185238546"/>
                </c:manualLayout>
              </c:layout>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F31B-384B-92B5-357A3E438294}"/>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Non-High Performers</c:v>
                </c:pt>
                <c:pt idx="1">
                  <c:v>High Performers</c:v>
                </c:pt>
              </c:strCache>
            </c:strRef>
          </c:cat>
          <c:val>
            <c:numRef>
              <c:f>Sheet1!$B$2:$B$3</c:f>
              <c:numCache>
                <c:formatCode>0%</c:formatCode>
                <c:ptCount val="2"/>
                <c:pt idx="0">
                  <c:v>0.76</c:v>
                </c:pt>
                <c:pt idx="1">
                  <c:v>0.24</c:v>
                </c:pt>
              </c:numCache>
            </c:numRef>
          </c:val>
          <c:extLst>
            <c:ext xmlns:c16="http://schemas.microsoft.com/office/drawing/2014/chart" uri="{C3380CC4-5D6E-409C-BE32-E72D297353CC}">
              <c16:uniqueId val="{00000000-F31B-384B-92B5-357A3E438294}"/>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30818762303149605"/>
          <c:y val="0.93798696247619573"/>
          <c:w val="0.43867224409448818"/>
          <c:h val="4.7150157040467704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sz="2000"/>
              <a:t>F1 scores of different models </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2.167487684729064E-2"/>
          <c:y val="0.18127881902086182"/>
          <c:w val="0.95665024630541873"/>
          <c:h val="0.69726072973272712"/>
        </c:manualLayout>
      </c:layout>
      <c:barChart>
        <c:barDir val="col"/>
        <c:grouping val="clustered"/>
        <c:varyColors val="0"/>
        <c:ser>
          <c:idx val="0"/>
          <c:order val="0"/>
          <c:tx>
            <c:strRef>
              <c:f>Sheet1!$C$5</c:f>
              <c:strCache>
                <c:ptCount val="1"/>
                <c:pt idx="0">
                  <c:v>cross-validation </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anchor="ctr" anchorCtr="1"/>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Sheet1!$B$6:$B$12</c:f>
              <c:strCache>
                <c:ptCount val="7"/>
                <c:pt idx="0">
                  <c:v>Dummy </c:v>
                </c:pt>
                <c:pt idx="1">
                  <c:v>Logistic Regression </c:v>
                </c:pt>
                <c:pt idx="2">
                  <c:v>SVM</c:v>
                </c:pt>
                <c:pt idx="3">
                  <c:v>Random Forest </c:v>
                </c:pt>
                <c:pt idx="4">
                  <c:v>XGBoost </c:v>
                </c:pt>
                <c:pt idx="5">
                  <c:v>LGBM</c:v>
                </c:pt>
                <c:pt idx="6">
                  <c:v>Multi-layer Perceptron </c:v>
                </c:pt>
              </c:strCache>
            </c:strRef>
          </c:cat>
          <c:val>
            <c:numRef>
              <c:f>Sheet1!$C$6:$C$12</c:f>
              <c:numCache>
                <c:formatCode>0.000</c:formatCode>
                <c:ptCount val="7"/>
                <c:pt idx="0">
                  <c:v>0</c:v>
                </c:pt>
                <c:pt idx="1">
                  <c:v>0.50900000000000001</c:v>
                </c:pt>
                <c:pt idx="2">
                  <c:v>0.51</c:v>
                </c:pt>
                <c:pt idx="3">
                  <c:v>0.497</c:v>
                </c:pt>
                <c:pt idx="4">
                  <c:v>0.28599999999999998</c:v>
                </c:pt>
                <c:pt idx="5">
                  <c:v>0.39100000000000001</c:v>
                </c:pt>
                <c:pt idx="6">
                  <c:v>0.35199999999999998</c:v>
                </c:pt>
              </c:numCache>
            </c:numRef>
          </c:val>
          <c:extLst>
            <c:ext xmlns:c16="http://schemas.microsoft.com/office/drawing/2014/chart" uri="{C3380CC4-5D6E-409C-BE32-E72D297353CC}">
              <c16:uniqueId val="{00000000-7E2E-4E90-9F45-9F2A257D02D3}"/>
            </c:ext>
          </c:extLst>
        </c:ser>
        <c:ser>
          <c:idx val="1"/>
          <c:order val="1"/>
          <c:tx>
            <c:strRef>
              <c:f>Sheet1!$D$5</c:f>
              <c:strCache>
                <c:ptCount val="1"/>
                <c:pt idx="0">
                  <c:v>test </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anchor="ctr" anchorCtr="1"/>
              <a:lstStyle/>
              <a:p>
                <a:pPr>
                  <a:defRPr sz="105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Sheet1!$B$6:$B$12</c:f>
              <c:strCache>
                <c:ptCount val="7"/>
                <c:pt idx="0">
                  <c:v>Dummy </c:v>
                </c:pt>
                <c:pt idx="1">
                  <c:v>Logistic Regression </c:v>
                </c:pt>
                <c:pt idx="2">
                  <c:v>SVM</c:v>
                </c:pt>
                <c:pt idx="3">
                  <c:v>Random Forest </c:v>
                </c:pt>
                <c:pt idx="4">
                  <c:v>XGBoost </c:v>
                </c:pt>
                <c:pt idx="5">
                  <c:v>LGBM</c:v>
                </c:pt>
                <c:pt idx="6">
                  <c:v>Multi-layer Perceptron </c:v>
                </c:pt>
              </c:strCache>
            </c:strRef>
          </c:cat>
          <c:val>
            <c:numRef>
              <c:f>Sheet1!$D$6:$D$12</c:f>
              <c:numCache>
                <c:formatCode>0.000</c:formatCode>
                <c:ptCount val="7"/>
                <c:pt idx="0">
                  <c:v>0</c:v>
                </c:pt>
                <c:pt idx="1">
                  <c:v>0.5</c:v>
                </c:pt>
                <c:pt idx="2">
                  <c:v>0.47499999999999998</c:v>
                </c:pt>
                <c:pt idx="3">
                  <c:v>0.4</c:v>
                </c:pt>
                <c:pt idx="4">
                  <c:v>0.27600000000000002</c:v>
                </c:pt>
                <c:pt idx="5">
                  <c:v>0.437</c:v>
                </c:pt>
                <c:pt idx="6">
                  <c:v>0.14799999999999999</c:v>
                </c:pt>
              </c:numCache>
            </c:numRef>
          </c:val>
          <c:extLst>
            <c:ext xmlns:c16="http://schemas.microsoft.com/office/drawing/2014/chart" uri="{C3380CC4-5D6E-409C-BE32-E72D297353CC}">
              <c16:uniqueId val="{00000001-7E2E-4E90-9F45-9F2A257D02D3}"/>
            </c:ext>
          </c:extLst>
        </c:ser>
        <c:dLbls>
          <c:showLegendKey val="0"/>
          <c:showVal val="1"/>
          <c:showCatName val="0"/>
          <c:showSerName val="0"/>
          <c:showPercent val="0"/>
          <c:showBubbleSize val="0"/>
        </c:dLbls>
        <c:gapWidth val="150"/>
        <c:overlap val="-25"/>
        <c:axId val="756929488"/>
        <c:axId val="756931120"/>
      </c:barChart>
      <c:catAx>
        <c:axId val="75692948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756931120"/>
        <c:crosses val="autoZero"/>
        <c:auto val="1"/>
        <c:lblAlgn val="ctr"/>
        <c:lblOffset val="100"/>
        <c:noMultiLvlLbl val="0"/>
      </c:catAx>
      <c:valAx>
        <c:axId val="756931120"/>
        <c:scaling>
          <c:orientation val="minMax"/>
        </c:scaling>
        <c:delete val="1"/>
        <c:axPos val="l"/>
        <c:numFmt formatCode="0.000" sourceLinked="1"/>
        <c:majorTickMark val="none"/>
        <c:minorTickMark val="none"/>
        <c:tickLblPos val="nextTo"/>
        <c:crossAx val="75692948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D8D070-CA53-4F9B-91AF-D7EBE36E8B69}" type="datetimeFigureOut">
              <a:rPr lang="en-US" smtClean="0"/>
              <a:t>6/25/2020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1F12C9-D294-497A-9ADF-DF105286928B}" type="slidenum">
              <a:rPr lang="en-US" smtClean="0"/>
              <a:t>‹#›</a:t>
            </a:fld>
            <a:endParaRPr lang="en-US"/>
          </a:p>
        </p:txBody>
      </p:sp>
    </p:spTree>
    <p:extLst>
      <p:ext uri="{BB962C8B-B14F-4D97-AF65-F5344CB8AC3E}">
        <p14:creationId xmlns:p14="http://schemas.microsoft.com/office/powerpoint/2010/main" val="17888991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CA"/>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DFE323B3-49F7-4F7F-BE05-7EFD5973F02F}" type="datetime1">
              <a:rPr lang="en-CA" smtClean="0"/>
              <a:t>2020-06-25</a:t>
            </a:fld>
            <a:endParaRPr lang="en-CA"/>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CA"/>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47420192-A74A-4A31-91AA-245FB6EA723F}" type="slidenum">
              <a:rPr lang="en-CA" smtClean="0"/>
              <a:t>‹#›</a:t>
            </a:fld>
            <a:endParaRPr lang="en-CA"/>
          </a:p>
        </p:txBody>
      </p:sp>
    </p:spTree>
    <p:extLst>
      <p:ext uri="{BB962C8B-B14F-4D97-AF65-F5344CB8AC3E}">
        <p14:creationId xmlns:p14="http://schemas.microsoft.com/office/powerpoint/2010/main" val="1414071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CA"/>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2CB3A85-CCCD-43E2-8FAD-12FDBDB5A61C}" type="datetime1">
              <a:rPr lang="en-CA" smtClean="0"/>
              <a:t>2020-06-25</a:t>
            </a:fld>
            <a:endParaRPr lang="en-CA"/>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CA"/>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47420192-A74A-4A31-91AA-245FB6EA723F}" type="slidenum">
              <a:rPr lang="en-CA" smtClean="0"/>
              <a:t>‹#›</a:t>
            </a:fld>
            <a:endParaRPr lang="en-CA"/>
          </a:p>
        </p:txBody>
      </p:sp>
    </p:spTree>
    <p:extLst>
      <p:ext uri="{BB962C8B-B14F-4D97-AF65-F5344CB8AC3E}">
        <p14:creationId xmlns:p14="http://schemas.microsoft.com/office/powerpoint/2010/main" val="921333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7974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8" name="Straight Connector 7"/>
          <p:cNvCxnSpPr/>
          <p:nvPr userDrawn="1"/>
        </p:nvCxnSpPr>
        <p:spPr>
          <a:xfrm>
            <a:off x="0" y="6356350"/>
            <a:ext cx="12192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a:blip r:embed="rId5"/>
          <a:stretch>
            <a:fillRect/>
          </a:stretch>
        </p:blipFill>
        <p:spPr>
          <a:xfrm>
            <a:off x="11420475" y="33113"/>
            <a:ext cx="723900" cy="762224"/>
          </a:xfrm>
          <a:prstGeom prst="rect">
            <a:avLst/>
          </a:prstGeom>
        </p:spPr>
      </p:pic>
      <p:grpSp>
        <p:nvGrpSpPr>
          <p:cNvPr id="10" name="Group 18"/>
          <p:cNvGrpSpPr>
            <a:grpSpLocks/>
          </p:cNvGrpSpPr>
          <p:nvPr userDrawn="1"/>
        </p:nvGrpSpPr>
        <p:grpSpPr bwMode="auto">
          <a:xfrm flipV="1">
            <a:off x="-1" y="757335"/>
            <a:ext cx="12144376" cy="45719"/>
            <a:chOff x="2288" y="3080"/>
            <a:chExt cx="3072" cy="201"/>
          </a:xfrm>
          <a:solidFill>
            <a:srgbClr val="6540C0"/>
          </a:solidFill>
        </p:grpSpPr>
        <p:sp>
          <p:nvSpPr>
            <p:cNvPr id="11" name="AutoShape 12"/>
            <p:cNvSpPr>
              <a:spLocks noChangeArrowheads="1"/>
            </p:cNvSpPr>
            <p:nvPr/>
          </p:nvSpPr>
          <p:spPr bwMode="auto">
            <a:xfrm flipH="1">
              <a:off x="2288" y="3080"/>
              <a:ext cx="2914" cy="201"/>
            </a:xfrm>
            <a:prstGeom prst="roundRect">
              <a:avLst>
                <a:gd name="adj" fmla="val 0"/>
              </a:avLst>
            </a:prstGeom>
            <a:grpFill/>
            <a:ln w="19050">
              <a:solidFill>
                <a:srgbClr val="F7098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endParaRPr lang="en-CA" altLang="en-US"/>
            </a:p>
          </p:txBody>
        </p:sp>
        <p:sp>
          <p:nvSpPr>
            <p:cNvPr id="12" name="AutoShape 13"/>
            <p:cNvSpPr>
              <a:spLocks noChangeArrowheads="1"/>
            </p:cNvSpPr>
            <p:nvPr/>
          </p:nvSpPr>
          <p:spPr bwMode="auto">
            <a:xfrm>
              <a:off x="5196" y="3080"/>
              <a:ext cx="164" cy="201"/>
            </a:xfrm>
            <a:prstGeom prst="flowChartDelay">
              <a:avLst/>
            </a:prstGeom>
            <a:grpFill/>
            <a:ln w="19050">
              <a:solidFill>
                <a:srgbClr val="F7098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endParaRPr lang="en-CA" altLang="en-US"/>
            </a:p>
          </p:txBody>
        </p:sp>
      </p:grpSp>
      <p:pic>
        <p:nvPicPr>
          <p:cNvPr id="13" name="Picture 12"/>
          <p:cNvPicPr>
            <a:picLocks noChangeAspect="1"/>
          </p:cNvPicPr>
          <p:nvPr userDrawn="1"/>
        </p:nvPicPr>
        <p:blipFill>
          <a:blip r:embed="rId6"/>
          <a:stretch>
            <a:fillRect/>
          </a:stretch>
        </p:blipFill>
        <p:spPr>
          <a:xfrm>
            <a:off x="0" y="-7864"/>
            <a:ext cx="1013323" cy="321690"/>
          </a:xfrm>
          <a:prstGeom prst="rect">
            <a:avLst/>
          </a:prstGeom>
        </p:spPr>
      </p:pic>
      <p:pic>
        <p:nvPicPr>
          <p:cNvPr id="15" name="Picture 14"/>
          <p:cNvPicPr>
            <a:picLocks noChangeAspect="1"/>
          </p:cNvPicPr>
          <p:nvPr userDrawn="1"/>
        </p:nvPicPr>
        <p:blipFill>
          <a:blip r:embed="rId7"/>
          <a:stretch>
            <a:fillRect/>
          </a:stretch>
        </p:blipFill>
        <p:spPr>
          <a:xfrm>
            <a:off x="165080" y="264519"/>
            <a:ext cx="603748" cy="127692"/>
          </a:xfrm>
          <a:prstGeom prst="rect">
            <a:avLst/>
          </a:prstGeom>
        </p:spPr>
      </p:pic>
      <p:pic>
        <p:nvPicPr>
          <p:cNvPr id="16" name="Picture 15"/>
          <p:cNvPicPr>
            <a:picLocks noChangeAspect="1"/>
          </p:cNvPicPr>
          <p:nvPr userDrawn="1"/>
        </p:nvPicPr>
        <p:blipFill>
          <a:blip r:embed="rId8"/>
          <a:stretch>
            <a:fillRect/>
          </a:stretch>
        </p:blipFill>
        <p:spPr>
          <a:xfrm>
            <a:off x="165080" y="401540"/>
            <a:ext cx="692142" cy="166824"/>
          </a:xfrm>
          <a:prstGeom prst="rect">
            <a:avLst/>
          </a:prstGeom>
        </p:spPr>
      </p:pic>
      <p:sp>
        <p:nvSpPr>
          <p:cNvPr id="17" name="Footer Placeholder 4">
            <a:extLst>
              <a:ext uri="{FF2B5EF4-FFF2-40B4-BE49-F238E27FC236}">
                <a16:creationId xmlns:a16="http://schemas.microsoft.com/office/drawing/2014/main" id="{41FD5889-DB84-4E3D-957F-B03688673467}"/>
              </a:ext>
            </a:extLst>
          </p:cNvPr>
          <p:cNvSpPr txBox="1">
            <a:spLocks/>
          </p:cNvSpPr>
          <p:nvPr userDrawn="1"/>
        </p:nvSpPr>
        <p:spPr>
          <a:xfrm>
            <a:off x="4691991" y="6398895"/>
            <a:ext cx="2135777" cy="365125"/>
          </a:xfrm>
          <a:prstGeom prst="rect">
            <a:avLst/>
          </a:prstGeom>
        </p:spPr>
        <p:txBody>
          <a:bodyPr/>
          <a:lstStyle>
            <a:defPPr>
              <a:defRPr lang="en-US"/>
            </a:defPPr>
            <a:lvl1pPr marL="0" algn="l"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0070C0"/>
                </a:solidFill>
              </a:rPr>
              <a:t>Bigger</a:t>
            </a:r>
            <a:r>
              <a:rPr lang="en-US" b="1" dirty="0"/>
              <a:t> </a:t>
            </a:r>
            <a:r>
              <a:rPr lang="en-US" b="1" dirty="0">
                <a:solidFill>
                  <a:srgbClr val="FF0000"/>
                </a:solidFill>
              </a:rPr>
              <a:t>Better</a:t>
            </a:r>
            <a:r>
              <a:rPr lang="en-US" b="1" dirty="0"/>
              <a:t> </a:t>
            </a:r>
            <a:r>
              <a:rPr lang="en-US" b="1" dirty="0">
                <a:solidFill>
                  <a:srgbClr val="FF00FF"/>
                </a:solidFill>
              </a:rPr>
              <a:t>Bolder</a:t>
            </a:r>
          </a:p>
        </p:txBody>
      </p:sp>
    </p:spTree>
    <p:extLst>
      <p:ext uri="{BB962C8B-B14F-4D97-AF65-F5344CB8AC3E}">
        <p14:creationId xmlns:p14="http://schemas.microsoft.com/office/powerpoint/2010/main" val="8366789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16.svg"/></Relationships>
</file>

<file path=ppt/slides/_rels/slide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20.sv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22.sv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24.svg"/></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33.sv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35.sv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37.sv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39.sv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41.sv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43.svg"/></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hyperlink" Target="https://www.thetoyshop.com/medias/091876-Primary-1200Wx1200H?context=bWFzdGVyfGltYWdlc3wxODMyMDh8aW1hZ2UvanBlZ3xpbWFnZXMvaDJiL2hjNC85MTQxODc2MTI5ODIyLmpwZ3w4NmM0YmM1MzExZGVhMWVkZTAwMTU5YjdmNTk2NzllZDI3N2VjZGU0OGUzOTQ0NTk1YjEwY2ViZmE3NGIwZGZi"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46.emf"/></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D7AD14B-2C13-44AE-AB41-533BF2F10A09}"/>
              </a:ext>
            </a:extLst>
          </p:cNvPr>
          <p:cNvSpPr txBox="1">
            <a:spLocks/>
          </p:cNvSpPr>
          <p:nvPr/>
        </p:nvSpPr>
        <p:spPr>
          <a:xfrm>
            <a:off x="3406504" y="-46978"/>
            <a:ext cx="6548846" cy="75655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pic>
        <p:nvPicPr>
          <p:cNvPr id="2" name="Picture 1">
            <a:extLst>
              <a:ext uri="{FF2B5EF4-FFF2-40B4-BE49-F238E27FC236}">
                <a16:creationId xmlns:a16="http://schemas.microsoft.com/office/drawing/2014/main" id="{6028C49B-CEE0-9646-9E83-033B3ECC7042}"/>
              </a:ext>
            </a:extLst>
          </p:cNvPr>
          <p:cNvPicPr>
            <a:picLocks noChangeAspect="1"/>
          </p:cNvPicPr>
          <p:nvPr/>
        </p:nvPicPr>
        <p:blipFill>
          <a:blip r:embed="rId2"/>
          <a:stretch>
            <a:fillRect/>
          </a:stretch>
        </p:blipFill>
        <p:spPr>
          <a:xfrm>
            <a:off x="11417153" y="11723"/>
            <a:ext cx="733112" cy="733112"/>
          </a:xfrm>
          <a:prstGeom prst="rect">
            <a:avLst/>
          </a:prstGeom>
        </p:spPr>
      </p:pic>
      <p:sp>
        <p:nvSpPr>
          <p:cNvPr id="6" name="Title 1">
            <a:extLst>
              <a:ext uri="{FF2B5EF4-FFF2-40B4-BE49-F238E27FC236}">
                <a16:creationId xmlns:a16="http://schemas.microsoft.com/office/drawing/2014/main" id="{FE3016DE-3D71-3846-8CAF-2406A2C4FBBD}"/>
              </a:ext>
            </a:extLst>
          </p:cNvPr>
          <p:cNvSpPr txBox="1">
            <a:spLocks/>
          </p:cNvSpPr>
          <p:nvPr/>
        </p:nvSpPr>
        <p:spPr>
          <a:xfrm>
            <a:off x="867540" y="1233488"/>
            <a:ext cx="10456919" cy="5389223"/>
          </a:xfrm>
          <a:prstGeom prst="rect">
            <a:avLst/>
          </a:prstGeom>
        </p:spPr>
        <p:txBody>
          <a:bodyPr anchor="b">
            <a:normAutofit fontScale="7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900" b="1" dirty="0">
                <a:latin typeface="Century Gothic" panose="020B0502020202020204" pitchFamily="34" charset="0"/>
              </a:rPr>
              <a:t>Master of Data Science</a:t>
            </a:r>
            <a:br>
              <a:rPr lang="en-US" sz="5900" b="1" dirty="0">
                <a:latin typeface="Century Gothic" panose="020B0502020202020204" pitchFamily="34" charset="0"/>
              </a:rPr>
            </a:br>
            <a:r>
              <a:rPr lang="en-US" sz="5900" b="1" dirty="0">
                <a:latin typeface="Century Gothic" panose="020B0502020202020204" pitchFamily="34" charset="0"/>
              </a:rPr>
              <a:t>Capstone Project</a:t>
            </a:r>
            <a:br>
              <a:rPr lang="en-US" sz="5900" b="1" dirty="0">
                <a:latin typeface="Century Gothic" panose="020B0502020202020204" pitchFamily="34" charset="0"/>
              </a:rPr>
            </a:br>
            <a:br>
              <a:rPr lang="en-US" dirty="0">
                <a:latin typeface="Century Gothic" panose="020B0502020202020204" pitchFamily="34" charset="0"/>
              </a:rPr>
            </a:br>
            <a:r>
              <a:rPr lang="en-US" sz="5900" b="1" dirty="0">
                <a:latin typeface="Century Gothic" panose="020B0502020202020204" pitchFamily="34" charset="0"/>
              </a:rPr>
              <a:t>Glentel</a:t>
            </a:r>
            <a:r>
              <a:rPr lang="en-US" b="1" dirty="0">
                <a:latin typeface="Century Gothic" panose="020B0502020202020204" pitchFamily="34" charset="0"/>
              </a:rPr>
              <a:t>: </a:t>
            </a:r>
            <a:br>
              <a:rPr lang="en-US" b="1" dirty="0">
                <a:latin typeface="Century Gothic" panose="020B0502020202020204" pitchFamily="34" charset="0"/>
              </a:rPr>
            </a:br>
            <a:endParaRPr lang="en-US" b="1" dirty="0">
              <a:latin typeface="Century Gothic" panose="020B0502020202020204" pitchFamily="34" charset="0"/>
            </a:endParaRPr>
          </a:p>
          <a:p>
            <a:pPr algn="l"/>
            <a:r>
              <a:rPr lang="en-US" sz="4300" dirty="0">
                <a:latin typeface="Century Gothic" panose="020B0502020202020204" pitchFamily="34" charset="0"/>
              </a:rPr>
              <a:t>Identifying Traits Associated with High Performance</a:t>
            </a:r>
            <a:br>
              <a:rPr lang="en-US" sz="4300" dirty="0">
                <a:latin typeface="Century Gothic" panose="020B0502020202020204" pitchFamily="34" charset="0"/>
              </a:rPr>
            </a:br>
            <a:br>
              <a:rPr lang="en-US" dirty="0">
                <a:latin typeface="Century Gothic" panose="020B0502020202020204" pitchFamily="34" charset="0"/>
              </a:rPr>
            </a:br>
            <a:r>
              <a:rPr lang="en-US" sz="2400" dirty="0">
                <a:latin typeface="Century Gothic" panose="020B0502020202020204" pitchFamily="34" charset="0"/>
              </a:rPr>
              <a:t>Presenters:</a:t>
            </a:r>
          </a:p>
          <a:p>
            <a:pPr algn="l"/>
            <a:r>
              <a:rPr lang="en-US" sz="2400" dirty="0">
                <a:latin typeface="Century Gothic" panose="020B0502020202020204" pitchFamily="34" charset="0"/>
              </a:rPr>
              <a:t>Clara </a:t>
            </a:r>
            <a:r>
              <a:rPr lang="en-US" sz="2400" dirty="0" err="1">
                <a:latin typeface="Century Gothic" panose="020B0502020202020204" pitchFamily="34" charset="0"/>
              </a:rPr>
              <a:t>Su</a:t>
            </a:r>
            <a:br>
              <a:rPr lang="en-US" sz="2400" dirty="0">
                <a:latin typeface="Century Gothic" panose="020B0502020202020204" pitchFamily="34" charset="0"/>
              </a:rPr>
            </a:br>
            <a:r>
              <a:rPr lang="en-US" sz="2400" dirty="0">
                <a:latin typeface="Century Gothic" panose="020B0502020202020204" pitchFamily="34" charset="0"/>
              </a:rPr>
              <a:t>Manuel Maldonado</a:t>
            </a:r>
            <a:br>
              <a:rPr lang="en-US" sz="2400" dirty="0">
                <a:latin typeface="Century Gothic" panose="020B0502020202020204" pitchFamily="34" charset="0"/>
              </a:rPr>
            </a:br>
            <a:r>
              <a:rPr lang="en-US" sz="2400" dirty="0">
                <a:latin typeface="Century Gothic" panose="020B0502020202020204" pitchFamily="34" charset="0"/>
              </a:rPr>
              <a:t>Robert Pimentel</a:t>
            </a:r>
            <a:br>
              <a:rPr lang="en-US" sz="2400" dirty="0">
                <a:latin typeface="Century Gothic" panose="020B0502020202020204" pitchFamily="34" charset="0"/>
              </a:rPr>
            </a:br>
            <a:r>
              <a:rPr lang="en-US" sz="2400" dirty="0">
                <a:latin typeface="Century Gothic" panose="020B0502020202020204" pitchFamily="34" charset="0"/>
              </a:rPr>
              <a:t>Thomas Pin</a:t>
            </a:r>
            <a:br>
              <a:rPr lang="en-US" sz="2700" dirty="0">
                <a:latin typeface="Century Gothic" panose="020B0502020202020204" pitchFamily="34" charset="0"/>
              </a:rPr>
            </a:br>
            <a:br>
              <a:rPr lang="en-US" sz="2700" dirty="0">
                <a:latin typeface="Century Gothic" panose="020B0502020202020204" pitchFamily="34" charset="0"/>
              </a:rPr>
            </a:br>
            <a:r>
              <a:rPr lang="en-US" sz="2400" dirty="0">
                <a:latin typeface="Century Gothic" panose="020B0502020202020204" pitchFamily="34" charset="0"/>
              </a:rPr>
              <a:t>Mentor: </a:t>
            </a:r>
            <a:r>
              <a:rPr lang="en-US" sz="2400" dirty="0" err="1">
                <a:latin typeface="Century Gothic" panose="020B0502020202020204" pitchFamily="34" charset="0"/>
              </a:rPr>
              <a:t>Varada</a:t>
            </a:r>
            <a:r>
              <a:rPr lang="en-US" sz="2400" dirty="0">
                <a:latin typeface="Century Gothic" panose="020B0502020202020204" pitchFamily="34" charset="0"/>
              </a:rPr>
              <a:t> Kolhatkar</a:t>
            </a:r>
            <a:br>
              <a:rPr lang="en-US" dirty="0"/>
            </a:br>
            <a:endParaRPr lang="en-US" dirty="0"/>
          </a:p>
        </p:txBody>
      </p:sp>
      <p:sp>
        <p:nvSpPr>
          <p:cNvPr id="3" name="Slide Number Placeholder 2">
            <a:extLst>
              <a:ext uri="{FF2B5EF4-FFF2-40B4-BE49-F238E27FC236}">
                <a16:creationId xmlns:a16="http://schemas.microsoft.com/office/drawing/2014/main" id="{A1899B13-B39A-4CBB-AB8F-02C17A46FEB3}"/>
              </a:ext>
            </a:extLst>
          </p:cNvPr>
          <p:cNvSpPr>
            <a:spLocks noGrp="1"/>
          </p:cNvSpPr>
          <p:nvPr>
            <p:ph type="sldNum" sz="quarter" idx="12"/>
          </p:nvPr>
        </p:nvSpPr>
        <p:spPr/>
        <p:txBody>
          <a:bodyPr/>
          <a:lstStyle/>
          <a:p>
            <a:fld id="{47420192-A74A-4A31-91AA-245FB6EA723F}" type="slidenum">
              <a:rPr lang="en-CA" smtClean="0"/>
              <a:t>1</a:t>
            </a:fld>
            <a:endParaRPr lang="en-CA"/>
          </a:p>
        </p:txBody>
      </p:sp>
    </p:spTree>
    <p:extLst>
      <p:ext uri="{BB962C8B-B14F-4D97-AF65-F5344CB8AC3E}">
        <p14:creationId xmlns:p14="http://schemas.microsoft.com/office/powerpoint/2010/main" val="804696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D7AD14B-2C13-44AE-AB41-533BF2F10A09}"/>
              </a:ext>
            </a:extLst>
          </p:cNvPr>
          <p:cNvSpPr txBox="1">
            <a:spLocks/>
          </p:cNvSpPr>
          <p:nvPr/>
        </p:nvSpPr>
        <p:spPr>
          <a:xfrm>
            <a:off x="3406504" y="-46978"/>
            <a:ext cx="6548846" cy="75655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pic>
        <p:nvPicPr>
          <p:cNvPr id="2" name="Picture 1">
            <a:extLst>
              <a:ext uri="{FF2B5EF4-FFF2-40B4-BE49-F238E27FC236}">
                <a16:creationId xmlns:a16="http://schemas.microsoft.com/office/drawing/2014/main" id="{6028C49B-CEE0-9646-9E83-033B3ECC7042}"/>
              </a:ext>
            </a:extLst>
          </p:cNvPr>
          <p:cNvPicPr>
            <a:picLocks noChangeAspect="1"/>
          </p:cNvPicPr>
          <p:nvPr/>
        </p:nvPicPr>
        <p:blipFill>
          <a:blip r:embed="rId2"/>
          <a:stretch>
            <a:fillRect/>
          </a:stretch>
        </p:blipFill>
        <p:spPr>
          <a:xfrm>
            <a:off x="11417153" y="11723"/>
            <a:ext cx="733112" cy="733112"/>
          </a:xfrm>
          <a:prstGeom prst="rect">
            <a:avLst/>
          </a:prstGeom>
        </p:spPr>
      </p:pic>
      <p:sp>
        <p:nvSpPr>
          <p:cNvPr id="10" name="Title 1">
            <a:extLst>
              <a:ext uri="{FF2B5EF4-FFF2-40B4-BE49-F238E27FC236}">
                <a16:creationId xmlns:a16="http://schemas.microsoft.com/office/drawing/2014/main" id="{F387387C-8243-BD47-9F72-9C3D6C8C8152}"/>
              </a:ext>
            </a:extLst>
          </p:cNvPr>
          <p:cNvSpPr txBox="1">
            <a:spLocks/>
          </p:cNvSpPr>
          <p:nvPr/>
        </p:nvSpPr>
        <p:spPr>
          <a:xfrm>
            <a:off x="1440712" y="76521"/>
            <a:ext cx="9728790" cy="5575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endParaRPr kumimoji="0" lang="en-US" sz="2000" b="0"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sp>
        <p:nvSpPr>
          <p:cNvPr id="6" name="TextBox 5">
            <a:extLst>
              <a:ext uri="{FF2B5EF4-FFF2-40B4-BE49-F238E27FC236}">
                <a16:creationId xmlns:a16="http://schemas.microsoft.com/office/drawing/2014/main" id="{19BAA57A-0729-479A-BD09-B05DA5E933C1}"/>
              </a:ext>
            </a:extLst>
          </p:cNvPr>
          <p:cNvSpPr txBox="1"/>
          <p:nvPr/>
        </p:nvSpPr>
        <p:spPr>
          <a:xfrm>
            <a:off x="821476" y="2755048"/>
            <a:ext cx="8482013" cy="584775"/>
          </a:xfrm>
          <a:prstGeom prst="rect">
            <a:avLst/>
          </a:prstGeom>
          <a:noFill/>
        </p:spPr>
        <p:txBody>
          <a:bodyPr wrap="square" rtlCol="0">
            <a:spAutoFit/>
          </a:bodyPr>
          <a:lstStyle/>
          <a:p>
            <a:r>
              <a:rPr lang="en-US" sz="3200" b="1" dirty="0"/>
              <a:t>Initial Exploration</a:t>
            </a:r>
          </a:p>
        </p:txBody>
      </p:sp>
      <p:sp>
        <p:nvSpPr>
          <p:cNvPr id="3" name="Slide Number Placeholder 2">
            <a:extLst>
              <a:ext uri="{FF2B5EF4-FFF2-40B4-BE49-F238E27FC236}">
                <a16:creationId xmlns:a16="http://schemas.microsoft.com/office/drawing/2014/main" id="{6B3FF1DD-04C1-4A9C-A57A-E7FB9B71408B}"/>
              </a:ext>
            </a:extLst>
          </p:cNvPr>
          <p:cNvSpPr>
            <a:spLocks noGrp="1"/>
          </p:cNvSpPr>
          <p:nvPr>
            <p:ph type="sldNum" sz="quarter" idx="12"/>
          </p:nvPr>
        </p:nvSpPr>
        <p:spPr/>
        <p:txBody>
          <a:bodyPr/>
          <a:lstStyle/>
          <a:p>
            <a:fld id="{47420192-A74A-4A31-91AA-245FB6EA723F}" type="slidenum">
              <a:rPr lang="en-CA" smtClean="0"/>
              <a:t>10</a:t>
            </a:fld>
            <a:endParaRPr lang="en-CA"/>
          </a:p>
        </p:txBody>
      </p:sp>
    </p:spTree>
    <p:extLst>
      <p:ext uri="{BB962C8B-B14F-4D97-AF65-F5344CB8AC3E}">
        <p14:creationId xmlns:p14="http://schemas.microsoft.com/office/powerpoint/2010/main" val="472359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D7AD14B-2C13-44AE-AB41-533BF2F10A09}"/>
              </a:ext>
            </a:extLst>
          </p:cNvPr>
          <p:cNvSpPr txBox="1">
            <a:spLocks/>
          </p:cNvSpPr>
          <p:nvPr/>
        </p:nvSpPr>
        <p:spPr>
          <a:xfrm>
            <a:off x="3406504" y="-46978"/>
            <a:ext cx="6548846" cy="75655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pic>
        <p:nvPicPr>
          <p:cNvPr id="2" name="Picture 1">
            <a:extLst>
              <a:ext uri="{FF2B5EF4-FFF2-40B4-BE49-F238E27FC236}">
                <a16:creationId xmlns:a16="http://schemas.microsoft.com/office/drawing/2014/main" id="{6028C49B-CEE0-9646-9E83-033B3ECC7042}"/>
              </a:ext>
            </a:extLst>
          </p:cNvPr>
          <p:cNvPicPr>
            <a:picLocks noChangeAspect="1"/>
          </p:cNvPicPr>
          <p:nvPr/>
        </p:nvPicPr>
        <p:blipFill>
          <a:blip r:embed="rId2"/>
          <a:stretch>
            <a:fillRect/>
          </a:stretch>
        </p:blipFill>
        <p:spPr>
          <a:xfrm>
            <a:off x="11417153" y="11723"/>
            <a:ext cx="733112" cy="733112"/>
          </a:xfrm>
          <a:prstGeom prst="rect">
            <a:avLst/>
          </a:prstGeom>
        </p:spPr>
      </p:pic>
      <p:sp>
        <p:nvSpPr>
          <p:cNvPr id="10" name="Title 1">
            <a:extLst>
              <a:ext uri="{FF2B5EF4-FFF2-40B4-BE49-F238E27FC236}">
                <a16:creationId xmlns:a16="http://schemas.microsoft.com/office/drawing/2014/main" id="{F387387C-8243-BD47-9F72-9C3D6C8C8152}"/>
              </a:ext>
            </a:extLst>
          </p:cNvPr>
          <p:cNvSpPr txBox="1">
            <a:spLocks/>
          </p:cNvSpPr>
          <p:nvPr/>
        </p:nvSpPr>
        <p:spPr>
          <a:xfrm>
            <a:off x="1440712" y="76521"/>
            <a:ext cx="9728790" cy="5575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lang="en-US" sz="2400" dirty="0">
                <a:solidFill>
                  <a:srgbClr val="3F3F3F"/>
                </a:solidFill>
                <a:latin typeface="Century Gothic" panose="020B0502020202020204" pitchFamily="34" charset="0"/>
              </a:rPr>
              <a:t>How rare are these high performers?</a:t>
            </a:r>
            <a:endParaRPr kumimoji="0" lang="en-US" sz="2000" b="0"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pic>
        <p:nvPicPr>
          <p:cNvPr id="4" name="Graphic 3">
            <a:extLst>
              <a:ext uri="{FF2B5EF4-FFF2-40B4-BE49-F238E27FC236}">
                <a16:creationId xmlns:a16="http://schemas.microsoft.com/office/drawing/2014/main" id="{F8986D79-0F48-4583-BCAB-CD2369D12D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1317" y="1886406"/>
            <a:ext cx="4095599" cy="3711636"/>
          </a:xfrm>
          <a:prstGeom prst="rect">
            <a:avLst/>
          </a:prstGeom>
        </p:spPr>
      </p:pic>
      <p:pic>
        <p:nvPicPr>
          <p:cNvPr id="8" name="Graphic 7">
            <a:extLst>
              <a:ext uri="{FF2B5EF4-FFF2-40B4-BE49-F238E27FC236}">
                <a16:creationId xmlns:a16="http://schemas.microsoft.com/office/drawing/2014/main" id="{C42CC691-DBC6-40D0-87A8-962590FC4A1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16750" y="1658734"/>
            <a:ext cx="4366437" cy="4020061"/>
          </a:xfrm>
          <a:prstGeom prst="rect">
            <a:avLst/>
          </a:prstGeom>
        </p:spPr>
      </p:pic>
      <p:sp>
        <p:nvSpPr>
          <p:cNvPr id="3" name="Slide Number Placeholder 2">
            <a:extLst>
              <a:ext uri="{FF2B5EF4-FFF2-40B4-BE49-F238E27FC236}">
                <a16:creationId xmlns:a16="http://schemas.microsoft.com/office/drawing/2014/main" id="{F186360B-5A00-4DE8-B13D-B64B36187A98}"/>
              </a:ext>
            </a:extLst>
          </p:cNvPr>
          <p:cNvSpPr>
            <a:spLocks noGrp="1"/>
          </p:cNvSpPr>
          <p:nvPr>
            <p:ph type="sldNum" sz="quarter" idx="12"/>
          </p:nvPr>
        </p:nvSpPr>
        <p:spPr/>
        <p:txBody>
          <a:bodyPr/>
          <a:lstStyle/>
          <a:p>
            <a:fld id="{47420192-A74A-4A31-91AA-245FB6EA723F}" type="slidenum">
              <a:rPr lang="en-CA" smtClean="0"/>
              <a:t>11</a:t>
            </a:fld>
            <a:endParaRPr lang="en-CA"/>
          </a:p>
        </p:txBody>
      </p:sp>
    </p:spTree>
    <p:extLst>
      <p:ext uri="{BB962C8B-B14F-4D97-AF65-F5344CB8AC3E}">
        <p14:creationId xmlns:p14="http://schemas.microsoft.com/office/powerpoint/2010/main" val="2613454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D7AD14B-2C13-44AE-AB41-533BF2F10A09}"/>
              </a:ext>
            </a:extLst>
          </p:cNvPr>
          <p:cNvSpPr txBox="1">
            <a:spLocks/>
          </p:cNvSpPr>
          <p:nvPr/>
        </p:nvSpPr>
        <p:spPr>
          <a:xfrm>
            <a:off x="3406504" y="-46978"/>
            <a:ext cx="6548846" cy="75655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pic>
        <p:nvPicPr>
          <p:cNvPr id="2" name="Picture 1">
            <a:extLst>
              <a:ext uri="{FF2B5EF4-FFF2-40B4-BE49-F238E27FC236}">
                <a16:creationId xmlns:a16="http://schemas.microsoft.com/office/drawing/2014/main" id="{6028C49B-CEE0-9646-9E83-033B3ECC7042}"/>
              </a:ext>
            </a:extLst>
          </p:cNvPr>
          <p:cNvPicPr>
            <a:picLocks noChangeAspect="1"/>
          </p:cNvPicPr>
          <p:nvPr/>
        </p:nvPicPr>
        <p:blipFill>
          <a:blip r:embed="rId2"/>
          <a:stretch>
            <a:fillRect/>
          </a:stretch>
        </p:blipFill>
        <p:spPr>
          <a:xfrm>
            <a:off x="11417153" y="11723"/>
            <a:ext cx="733112" cy="733112"/>
          </a:xfrm>
          <a:prstGeom prst="rect">
            <a:avLst/>
          </a:prstGeom>
        </p:spPr>
      </p:pic>
      <p:sp>
        <p:nvSpPr>
          <p:cNvPr id="10" name="Title 1">
            <a:extLst>
              <a:ext uri="{FF2B5EF4-FFF2-40B4-BE49-F238E27FC236}">
                <a16:creationId xmlns:a16="http://schemas.microsoft.com/office/drawing/2014/main" id="{F387387C-8243-BD47-9F72-9C3D6C8C8152}"/>
              </a:ext>
            </a:extLst>
          </p:cNvPr>
          <p:cNvSpPr txBox="1">
            <a:spLocks/>
          </p:cNvSpPr>
          <p:nvPr/>
        </p:nvSpPr>
        <p:spPr>
          <a:xfrm>
            <a:off x="1440712" y="76521"/>
            <a:ext cx="9728790" cy="557599"/>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lang="en-US" sz="2400" dirty="0">
                <a:solidFill>
                  <a:srgbClr val="3F3F3F"/>
                </a:solidFill>
                <a:latin typeface="Century Gothic" panose="020B0502020202020204" pitchFamily="34" charset="0"/>
              </a:rPr>
              <a:t>What is the difference between High performers and Non High Performers?</a:t>
            </a:r>
            <a:endParaRPr kumimoji="0" lang="en-US" sz="2000" b="0"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pic>
        <p:nvPicPr>
          <p:cNvPr id="5" name="Graphic 4">
            <a:extLst>
              <a:ext uri="{FF2B5EF4-FFF2-40B4-BE49-F238E27FC236}">
                <a16:creationId xmlns:a16="http://schemas.microsoft.com/office/drawing/2014/main" id="{739B30F8-13E9-495B-9ECC-99FD0809AB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2899" y="1504950"/>
            <a:ext cx="3771900" cy="3848100"/>
          </a:xfrm>
          <a:prstGeom prst="rect">
            <a:avLst/>
          </a:prstGeom>
        </p:spPr>
      </p:pic>
      <p:sp>
        <p:nvSpPr>
          <p:cNvPr id="6" name="TextBox 5">
            <a:extLst>
              <a:ext uri="{FF2B5EF4-FFF2-40B4-BE49-F238E27FC236}">
                <a16:creationId xmlns:a16="http://schemas.microsoft.com/office/drawing/2014/main" id="{19BAA57A-0729-479A-BD09-B05DA5E933C1}"/>
              </a:ext>
            </a:extLst>
          </p:cNvPr>
          <p:cNvSpPr txBox="1"/>
          <p:nvPr/>
        </p:nvSpPr>
        <p:spPr>
          <a:xfrm>
            <a:off x="5414553" y="2521132"/>
            <a:ext cx="5434149" cy="646331"/>
          </a:xfrm>
          <a:prstGeom prst="rect">
            <a:avLst/>
          </a:prstGeom>
          <a:noFill/>
        </p:spPr>
        <p:txBody>
          <a:bodyPr wrap="square" rtlCol="0">
            <a:spAutoFit/>
          </a:bodyPr>
          <a:lstStyle/>
          <a:p>
            <a:pPr marL="285750" indent="-285750">
              <a:buFont typeface="Arial" panose="020B0604020202020204" pitchFamily="34" charset="0"/>
              <a:buChar char="•"/>
            </a:pPr>
            <a:r>
              <a:rPr lang="en-US" b="1" dirty="0"/>
              <a:t>High performers double non-high performers in monthly activations</a:t>
            </a:r>
          </a:p>
        </p:txBody>
      </p:sp>
      <p:sp>
        <p:nvSpPr>
          <p:cNvPr id="3" name="Slide Number Placeholder 2">
            <a:extLst>
              <a:ext uri="{FF2B5EF4-FFF2-40B4-BE49-F238E27FC236}">
                <a16:creationId xmlns:a16="http://schemas.microsoft.com/office/drawing/2014/main" id="{A1491EDD-F074-4F44-8EF5-52CF7DBA1868}"/>
              </a:ext>
            </a:extLst>
          </p:cNvPr>
          <p:cNvSpPr>
            <a:spLocks noGrp="1"/>
          </p:cNvSpPr>
          <p:nvPr>
            <p:ph type="sldNum" sz="quarter" idx="12"/>
          </p:nvPr>
        </p:nvSpPr>
        <p:spPr/>
        <p:txBody>
          <a:bodyPr/>
          <a:lstStyle/>
          <a:p>
            <a:fld id="{47420192-A74A-4A31-91AA-245FB6EA723F}" type="slidenum">
              <a:rPr lang="en-CA" smtClean="0"/>
              <a:t>12</a:t>
            </a:fld>
            <a:endParaRPr lang="en-CA"/>
          </a:p>
        </p:txBody>
      </p:sp>
    </p:spTree>
    <p:extLst>
      <p:ext uri="{BB962C8B-B14F-4D97-AF65-F5344CB8AC3E}">
        <p14:creationId xmlns:p14="http://schemas.microsoft.com/office/powerpoint/2010/main" val="4152031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7E936987-6662-4A66-A74D-730991BBC2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4921" y="953425"/>
            <a:ext cx="8149183" cy="4521344"/>
          </a:xfrm>
          <a:prstGeom prst="rect">
            <a:avLst/>
          </a:prstGeom>
        </p:spPr>
      </p:pic>
      <p:sp>
        <p:nvSpPr>
          <p:cNvPr id="9" name="Title 1">
            <a:extLst>
              <a:ext uri="{FF2B5EF4-FFF2-40B4-BE49-F238E27FC236}">
                <a16:creationId xmlns:a16="http://schemas.microsoft.com/office/drawing/2014/main" id="{ED7AD14B-2C13-44AE-AB41-533BF2F10A09}"/>
              </a:ext>
            </a:extLst>
          </p:cNvPr>
          <p:cNvSpPr txBox="1">
            <a:spLocks/>
          </p:cNvSpPr>
          <p:nvPr/>
        </p:nvSpPr>
        <p:spPr>
          <a:xfrm>
            <a:off x="3406504" y="-46978"/>
            <a:ext cx="6548846" cy="75655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pic>
        <p:nvPicPr>
          <p:cNvPr id="2" name="Picture 1">
            <a:extLst>
              <a:ext uri="{FF2B5EF4-FFF2-40B4-BE49-F238E27FC236}">
                <a16:creationId xmlns:a16="http://schemas.microsoft.com/office/drawing/2014/main" id="{6028C49B-CEE0-9646-9E83-033B3ECC7042}"/>
              </a:ext>
            </a:extLst>
          </p:cNvPr>
          <p:cNvPicPr>
            <a:picLocks noChangeAspect="1"/>
          </p:cNvPicPr>
          <p:nvPr/>
        </p:nvPicPr>
        <p:blipFill>
          <a:blip r:embed="rId4"/>
          <a:stretch>
            <a:fillRect/>
          </a:stretch>
        </p:blipFill>
        <p:spPr>
          <a:xfrm>
            <a:off x="11417153" y="11723"/>
            <a:ext cx="733112" cy="733112"/>
          </a:xfrm>
          <a:prstGeom prst="rect">
            <a:avLst/>
          </a:prstGeom>
        </p:spPr>
      </p:pic>
      <p:sp>
        <p:nvSpPr>
          <p:cNvPr id="10" name="Title 1">
            <a:extLst>
              <a:ext uri="{FF2B5EF4-FFF2-40B4-BE49-F238E27FC236}">
                <a16:creationId xmlns:a16="http://schemas.microsoft.com/office/drawing/2014/main" id="{F387387C-8243-BD47-9F72-9C3D6C8C8152}"/>
              </a:ext>
            </a:extLst>
          </p:cNvPr>
          <p:cNvSpPr txBox="1">
            <a:spLocks/>
          </p:cNvSpPr>
          <p:nvPr/>
        </p:nvSpPr>
        <p:spPr>
          <a:xfrm>
            <a:off x="1440712" y="76521"/>
            <a:ext cx="9728790" cy="557599"/>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lang="en-US" sz="2400" dirty="0">
                <a:solidFill>
                  <a:srgbClr val="3F3F3F"/>
                </a:solidFill>
                <a:latin typeface="Century Gothic" panose="020B0502020202020204" pitchFamily="34" charset="0"/>
              </a:rPr>
              <a:t>What is the difference between High performers and Non High Performers?</a:t>
            </a:r>
            <a:endParaRPr kumimoji="0" lang="en-US" sz="2000" b="0"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sp>
        <p:nvSpPr>
          <p:cNvPr id="6" name="TextBox 5">
            <a:extLst>
              <a:ext uri="{FF2B5EF4-FFF2-40B4-BE49-F238E27FC236}">
                <a16:creationId xmlns:a16="http://schemas.microsoft.com/office/drawing/2014/main" id="{19BAA57A-0729-479A-BD09-B05DA5E933C1}"/>
              </a:ext>
            </a:extLst>
          </p:cNvPr>
          <p:cNvSpPr txBox="1"/>
          <p:nvPr/>
        </p:nvSpPr>
        <p:spPr>
          <a:xfrm>
            <a:off x="7432765" y="2567766"/>
            <a:ext cx="4251962" cy="646331"/>
          </a:xfrm>
          <a:prstGeom prst="rect">
            <a:avLst/>
          </a:prstGeom>
          <a:noFill/>
        </p:spPr>
        <p:txBody>
          <a:bodyPr wrap="square" rtlCol="0">
            <a:spAutoFit/>
          </a:bodyPr>
          <a:lstStyle/>
          <a:p>
            <a:pPr marL="285750" indent="-285750">
              <a:buFont typeface="Arial" panose="020B0604020202020204" pitchFamily="34" charset="0"/>
              <a:buChar char="•"/>
            </a:pPr>
            <a:r>
              <a:rPr lang="en-US" b="1" dirty="0"/>
              <a:t>These behavior is observed across all provinces</a:t>
            </a:r>
          </a:p>
        </p:txBody>
      </p:sp>
      <p:sp>
        <p:nvSpPr>
          <p:cNvPr id="3" name="Slide Number Placeholder 2">
            <a:extLst>
              <a:ext uri="{FF2B5EF4-FFF2-40B4-BE49-F238E27FC236}">
                <a16:creationId xmlns:a16="http://schemas.microsoft.com/office/drawing/2014/main" id="{44C9B592-263C-43A8-9A04-45FB4C0CEAAD}"/>
              </a:ext>
            </a:extLst>
          </p:cNvPr>
          <p:cNvSpPr>
            <a:spLocks noGrp="1"/>
          </p:cNvSpPr>
          <p:nvPr>
            <p:ph type="sldNum" sz="quarter" idx="12"/>
          </p:nvPr>
        </p:nvSpPr>
        <p:spPr/>
        <p:txBody>
          <a:bodyPr/>
          <a:lstStyle/>
          <a:p>
            <a:fld id="{47420192-A74A-4A31-91AA-245FB6EA723F}" type="slidenum">
              <a:rPr lang="en-CA" smtClean="0"/>
              <a:t>13</a:t>
            </a:fld>
            <a:endParaRPr lang="en-CA"/>
          </a:p>
        </p:txBody>
      </p:sp>
    </p:spTree>
    <p:extLst>
      <p:ext uri="{BB962C8B-B14F-4D97-AF65-F5344CB8AC3E}">
        <p14:creationId xmlns:p14="http://schemas.microsoft.com/office/powerpoint/2010/main" val="12069725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D7AD14B-2C13-44AE-AB41-533BF2F10A09}"/>
              </a:ext>
            </a:extLst>
          </p:cNvPr>
          <p:cNvSpPr txBox="1">
            <a:spLocks/>
          </p:cNvSpPr>
          <p:nvPr/>
        </p:nvSpPr>
        <p:spPr>
          <a:xfrm>
            <a:off x="3406504" y="-46978"/>
            <a:ext cx="6548846" cy="75655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pic>
        <p:nvPicPr>
          <p:cNvPr id="2" name="Picture 1">
            <a:extLst>
              <a:ext uri="{FF2B5EF4-FFF2-40B4-BE49-F238E27FC236}">
                <a16:creationId xmlns:a16="http://schemas.microsoft.com/office/drawing/2014/main" id="{6028C49B-CEE0-9646-9E83-033B3ECC7042}"/>
              </a:ext>
            </a:extLst>
          </p:cNvPr>
          <p:cNvPicPr>
            <a:picLocks noChangeAspect="1"/>
          </p:cNvPicPr>
          <p:nvPr/>
        </p:nvPicPr>
        <p:blipFill>
          <a:blip r:embed="rId2"/>
          <a:stretch>
            <a:fillRect/>
          </a:stretch>
        </p:blipFill>
        <p:spPr>
          <a:xfrm>
            <a:off x="11417153" y="11723"/>
            <a:ext cx="733112" cy="733112"/>
          </a:xfrm>
          <a:prstGeom prst="rect">
            <a:avLst/>
          </a:prstGeom>
        </p:spPr>
      </p:pic>
      <p:sp>
        <p:nvSpPr>
          <p:cNvPr id="10" name="Title 1">
            <a:extLst>
              <a:ext uri="{FF2B5EF4-FFF2-40B4-BE49-F238E27FC236}">
                <a16:creationId xmlns:a16="http://schemas.microsoft.com/office/drawing/2014/main" id="{F387387C-8243-BD47-9F72-9C3D6C8C8152}"/>
              </a:ext>
            </a:extLst>
          </p:cNvPr>
          <p:cNvSpPr txBox="1">
            <a:spLocks/>
          </p:cNvSpPr>
          <p:nvPr/>
        </p:nvSpPr>
        <p:spPr>
          <a:xfrm>
            <a:off x="1440712" y="76521"/>
            <a:ext cx="9728790" cy="557599"/>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lang="en-US" sz="2400" dirty="0">
                <a:solidFill>
                  <a:srgbClr val="3F3F3F"/>
                </a:solidFill>
                <a:latin typeface="Century Gothic" panose="020B0502020202020204" pitchFamily="34" charset="0"/>
              </a:rPr>
              <a:t>What is the difference between High performers and Non High Performers?</a:t>
            </a:r>
            <a:endParaRPr kumimoji="0" lang="en-US" sz="2000" b="0"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sp>
        <p:nvSpPr>
          <p:cNvPr id="6" name="TextBox 5">
            <a:extLst>
              <a:ext uri="{FF2B5EF4-FFF2-40B4-BE49-F238E27FC236}">
                <a16:creationId xmlns:a16="http://schemas.microsoft.com/office/drawing/2014/main" id="{19BAA57A-0729-479A-BD09-B05DA5E933C1}"/>
              </a:ext>
            </a:extLst>
          </p:cNvPr>
          <p:cNvSpPr txBox="1"/>
          <p:nvPr/>
        </p:nvSpPr>
        <p:spPr>
          <a:xfrm>
            <a:off x="6680927" y="2724520"/>
            <a:ext cx="4251962" cy="646331"/>
          </a:xfrm>
          <a:prstGeom prst="rect">
            <a:avLst/>
          </a:prstGeom>
          <a:noFill/>
        </p:spPr>
        <p:txBody>
          <a:bodyPr wrap="square" rtlCol="0">
            <a:spAutoFit/>
          </a:bodyPr>
          <a:lstStyle/>
          <a:p>
            <a:pPr marL="285750" indent="-285750">
              <a:buFont typeface="Arial" panose="020B0604020202020204" pitchFamily="34" charset="0"/>
              <a:buChar char="•"/>
            </a:pPr>
            <a:r>
              <a:rPr lang="en-US" b="1" dirty="0"/>
              <a:t>High and low performers are not that different in the TB banner</a:t>
            </a:r>
          </a:p>
        </p:txBody>
      </p:sp>
      <p:pic>
        <p:nvPicPr>
          <p:cNvPr id="5" name="Graphic 4">
            <a:extLst>
              <a:ext uri="{FF2B5EF4-FFF2-40B4-BE49-F238E27FC236}">
                <a16:creationId xmlns:a16="http://schemas.microsoft.com/office/drawing/2014/main" id="{0E1CC25E-6C1D-4FF7-982E-72DF720C7D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8340" y="1086685"/>
            <a:ext cx="5721940" cy="4684629"/>
          </a:xfrm>
          <a:prstGeom prst="rect">
            <a:avLst/>
          </a:prstGeom>
        </p:spPr>
      </p:pic>
      <p:sp>
        <p:nvSpPr>
          <p:cNvPr id="3" name="Slide Number Placeholder 2">
            <a:extLst>
              <a:ext uri="{FF2B5EF4-FFF2-40B4-BE49-F238E27FC236}">
                <a16:creationId xmlns:a16="http://schemas.microsoft.com/office/drawing/2014/main" id="{A2653D13-E937-4885-9325-BBD5D10FE0EF}"/>
              </a:ext>
            </a:extLst>
          </p:cNvPr>
          <p:cNvSpPr>
            <a:spLocks noGrp="1"/>
          </p:cNvSpPr>
          <p:nvPr>
            <p:ph type="sldNum" sz="quarter" idx="12"/>
          </p:nvPr>
        </p:nvSpPr>
        <p:spPr/>
        <p:txBody>
          <a:bodyPr/>
          <a:lstStyle/>
          <a:p>
            <a:fld id="{47420192-A74A-4A31-91AA-245FB6EA723F}" type="slidenum">
              <a:rPr lang="en-CA" smtClean="0"/>
              <a:t>14</a:t>
            </a:fld>
            <a:endParaRPr lang="en-CA"/>
          </a:p>
        </p:txBody>
      </p:sp>
    </p:spTree>
    <p:extLst>
      <p:ext uri="{BB962C8B-B14F-4D97-AF65-F5344CB8AC3E}">
        <p14:creationId xmlns:p14="http://schemas.microsoft.com/office/powerpoint/2010/main" val="1689883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D7AD14B-2C13-44AE-AB41-533BF2F10A09}"/>
              </a:ext>
            </a:extLst>
          </p:cNvPr>
          <p:cNvSpPr txBox="1">
            <a:spLocks/>
          </p:cNvSpPr>
          <p:nvPr/>
        </p:nvSpPr>
        <p:spPr>
          <a:xfrm>
            <a:off x="3406504" y="-46978"/>
            <a:ext cx="6548846" cy="75655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pic>
        <p:nvPicPr>
          <p:cNvPr id="2" name="Picture 1">
            <a:extLst>
              <a:ext uri="{FF2B5EF4-FFF2-40B4-BE49-F238E27FC236}">
                <a16:creationId xmlns:a16="http://schemas.microsoft.com/office/drawing/2014/main" id="{6028C49B-CEE0-9646-9E83-033B3ECC7042}"/>
              </a:ext>
            </a:extLst>
          </p:cNvPr>
          <p:cNvPicPr>
            <a:picLocks noChangeAspect="1"/>
          </p:cNvPicPr>
          <p:nvPr/>
        </p:nvPicPr>
        <p:blipFill>
          <a:blip r:embed="rId2"/>
          <a:stretch>
            <a:fillRect/>
          </a:stretch>
        </p:blipFill>
        <p:spPr>
          <a:xfrm>
            <a:off x="11417153" y="11723"/>
            <a:ext cx="733112" cy="733112"/>
          </a:xfrm>
          <a:prstGeom prst="rect">
            <a:avLst/>
          </a:prstGeom>
        </p:spPr>
      </p:pic>
      <p:sp>
        <p:nvSpPr>
          <p:cNvPr id="10" name="Title 1">
            <a:extLst>
              <a:ext uri="{FF2B5EF4-FFF2-40B4-BE49-F238E27FC236}">
                <a16:creationId xmlns:a16="http://schemas.microsoft.com/office/drawing/2014/main" id="{F387387C-8243-BD47-9F72-9C3D6C8C8152}"/>
              </a:ext>
            </a:extLst>
          </p:cNvPr>
          <p:cNvSpPr txBox="1">
            <a:spLocks/>
          </p:cNvSpPr>
          <p:nvPr/>
        </p:nvSpPr>
        <p:spPr>
          <a:xfrm>
            <a:off x="1440712" y="76521"/>
            <a:ext cx="9728790" cy="557599"/>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lang="en-US" sz="2400" dirty="0">
                <a:solidFill>
                  <a:srgbClr val="3F3F3F"/>
                </a:solidFill>
                <a:latin typeface="Century Gothic" panose="020B0502020202020204" pitchFamily="34" charset="0"/>
              </a:rPr>
              <a:t>What is the difference between High performers and Non High Performers?</a:t>
            </a:r>
            <a:endParaRPr kumimoji="0" lang="en-US" sz="2000" b="0"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sp>
        <p:nvSpPr>
          <p:cNvPr id="6" name="TextBox 5">
            <a:extLst>
              <a:ext uri="{FF2B5EF4-FFF2-40B4-BE49-F238E27FC236}">
                <a16:creationId xmlns:a16="http://schemas.microsoft.com/office/drawing/2014/main" id="{19BAA57A-0729-479A-BD09-B05DA5E933C1}"/>
              </a:ext>
            </a:extLst>
          </p:cNvPr>
          <p:cNvSpPr txBox="1"/>
          <p:nvPr/>
        </p:nvSpPr>
        <p:spPr>
          <a:xfrm>
            <a:off x="5170005" y="1814066"/>
            <a:ext cx="6416749" cy="2800767"/>
          </a:xfrm>
          <a:prstGeom prst="rect">
            <a:avLst/>
          </a:prstGeom>
          <a:noFill/>
        </p:spPr>
        <p:txBody>
          <a:bodyPr wrap="square" rtlCol="0">
            <a:spAutoFit/>
          </a:bodyPr>
          <a:lstStyle/>
          <a:p>
            <a:pPr marL="285750" indent="-285750">
              <a:buFont typeface="Arial" panose="020B0604020202020204" pitchFamily="34" charset="0"/>
              <a:buChar char="•"/>
            </a:pPr>
            <a:r>
              <a:rPr lang="en-US" b="1" dirty="0"/>
              <a:t>Overall the average tenure of the analyzed sample is 228 days (7.6 months)</a:t>
            </a:r>
          </a:p>
          <a:p>
            <a:pPr marL="285750" indent="-285750">
              <a:buFont typeface="Arial" panose="020B0604020202020204" pitchFamily="34" charset="0"/>
              <a:buChar char="•"/>
            </a:pPr>
            <a:r>
              <a:rPr lang="en-US" b="1" dirty="0"/>
              <a:t>In this analyzed tenure:</a:t>
            </a:r>
          </a:p>
          <a:p>
            <a:pPr marL="742950" lvl="1" indent="-285750">
              <a:buFont typeface="Arial" panose="020B0604020202020204" pitchFamily="34" charset="0"/>
              <a:buChar char="•"/>
            </a:pPr>
            <a:r>
              <a:rPr lang="en-US" b="1" dirty="0"/>
              <a:t>36% of non-high performances end up terminating their contracts. </a:t>
            </a:r>
          </a:p>
          <a:p>
            <a:pPr marL="742950" lvl="1" indent="-285750">
              <a:buFont typeface="Arial" panose="020B0604020202020204" pitchFamily="34" charset="0"/>
              <a:buChar char="•"/>
            </a:pPr>
            <a:r>
              <a:rPr lang="en-US" b="1" dirty="0"/>
              <a:t>7% of high performers end up terminating their contracts.</a:t>
            </a:r>
          </a:p>
          <a:p>
            <a:pPr marL="742950" lvl="1" indent="-285750">
              <a:buFont typeface="Arial" panose="020B0604020202020204" pitchFamily="34" charset="0"/>
              <a:buChar char="•"/>
            </a:pPr>
            <a:endParaRPr lang="en-US" b="1" dirty="0"/>
          </a:p>
          <a:p>
            <a:pPr lvl="1"/>
            <a:endParaRPr lang="en-US" b="1" dirty="0"/>
          </a:p>
          <a:p>
            <a:r>
              <a:rPr lang="en-US" sz="1600" b="1" dirty="0"/>
              <a:t>*Important to remember :employees who were terminated in the first 3 months, are not part of this analysis.</a:t>
            </a:r>
          </a:p>
        </p:txBody>
      </p:sp>
      <p:pic>
        <p:nvPicPr>
          <p:cNvPr id="8" name="Graphic 7">
            <a:extLst>
              <a:ext uri="{FF2B5EF4-FFF2-40B4-BE49-F238E27FC236}">
                <a16:creationId xmlns:a16="http://schemas.microsoft.com/office/drawing/2014/main" id="{D57E3B16-262D-41E6-B2ED-F4C84681A2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7698" y="1495425"/>
            <a:ext cx="3962400" cy="3867150"/>
          </a:xfrm>
          <a:prstGeom prst="rect">
            <a:avLst/>
          </a:prstGeom>
        </p:spPr>
      </p:pic>
      <p:sp>
        <p:nvSpPr>
          <p:cNvPr id="3" name="Slide Number Placeholder 2">
            <a:extLst>
              <a:ext uri="{FF2B5EF4-FFF2-40B4-BE49-F238E27FC236}">
                <a16:creationId xmlns:a16="http://schemas.microsoft.com/office/drawing/2014/main" id="{6813B477-C7D3-4759-95C7-7BBD6F7F8756}"/>
              </a:ext>
            </a:extLst>
          </p:cNvPr>
          <p:cNvSpPr>
            <a:spLocks noGrp="1"/>
          </p:cNvSpPr>
          <p:nvPr>
            <p:ph type="sldNum" sz="quarter" idx="12"/>
          </p:nvPr>
        </p:nvSpPr>
        <p:spPr/>
        <p:txBody>
          <a:bodyPr/>
          <a:lstStyle/>
          <a:p>
            <a:fld id="{47420192-A74A-4A31-91AA-245FB6EA723F}" type="slidenum">
              <a:rPr lang="en-CA" smtClean="0"/>
              <a:t>15</a:t>
            </a:fld>
            <a:endParaRPr lang="en-CA"/>
          </a:p>
        </p:txBody>
      </p:sp>
    </p:spTree>
    <p:extLst>
      <p:ext uri="{BB962C8B-B14F-4D97-AF65-F5344CB8AC3E}">
        <p14:creationId xmlns:p14="http://schemas.microsoft.com/office/powerpoint/2010/main" val="444901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D7AD14B-2C13-44AE-AB41-533BF2F10A09}"/>
              </a:ext>
            </a:extLst>
          </p:cNvPr>
          <p:cNvSpPr txBox="1">
            <a:spLocks/>
          </p:cNvSpPr>
          <p:nvPr/>
        </p:nvSpPr>
        <p:spPr>
          <a:xfrm>
            <a:off x="3406504" y="-46978"/>
            <a:ext cx="6548846" cy="75655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pic>
        <p:nvPicPr>
          <p:cNvPr id="2" name="Picture 1">
            <a:extLst>
              <a:ext uri="{FF2B5EF4-FFF2-40B4-BE49-F238E27FC236}">
                <a16:creationId xmlns:a16="http://schemas.microsoft.com/office/drawing/2014/main" id="{6028C49B-CEE0-9646-9E83-033B3ECC7042}"/>
              </a:ext>
            </a:extLst>
          </p:cNvPr>
          <p:cNvPicPr>
            <a:picLocks noChangeAspect="1"/>
          </p:cNvPicPr>
          <p:nvPr/>
        </p:nvPicPr>
        <p:blipFill>
          <a:blip r:embed="rId2"/>
          <a:stretch>
            <a:fillRect/>
          </a:stretch>
        </p:blipFill>
        <p:spPr>
          <a:xfrm>
            <a:off x="11417153" y="11723"/>
            <a:ext cx="733112" cy="733112"/>
          </a:xfrm>
          <a:prstGeom prst="rect">
            <a:avLst/>
          </a:prstGeom>
        </p:spPr>
      </p:pic>
      <p:sp>
        <p:nvSpPr>
          <p:cNvPr id="10" name="Title 1">
            <a:extLst>
              <a:ext uri="{FF2B5EF4-FFF2-40B4-BE49-F238E27FC236}">
                <a16:creationId xmlns:a16="http://schemas.microsoft.com/office/drawing/2014/main" id="{F387387C-8243-BD47-9F72-9C3D6C8C8152}"/>
              </a:ext>
            </a:extLst>
          </p:cNvPr>
          <p:cNvSpPr txBox="1">
            <a:spLocks/>
          </p:cNvSpPr>
          <p:nvPr/>
        </p:nvSpPr>
        <p:spPr>
          <a:xfrm>
            <a:off x="1440712" y="76521"/>
            <a:ext cx="9728790" cy="557599"/>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lang="en-US" sz="2400" dirty="0">
                <a:solidFill>
                  <a:srgbClr val="3F3F3F"/>
                </a:solidFill>
                <a:latin typeface="Century Gothic" panose="020B0502020202020204" pitchFamily="34" charset="0"/>
              </a:rPr>
              <a:t>What is the difference between High performers and Non High Performers?</a:t>
            </a:r>
            <a:endParaRPr kumimoji="0" lang="en-US" sz="2000" b="0"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sp>
        <p:nvSpPr>
          <p:cNvPr id="6" name="TextBox 5">
            <a:extLst>
              <a:ext uri="{FF2B5EF4-FFF2-40B4-BE49-F238E27FC236}">
                <a16:creationId xmlns:a16="http://schemas.microsoft.com/office/drawing/2014/main" id="{19BAA57A-0729-479A-BD09-B05DA5E933C1}"/>
              </a:ext>
            </a:extLst>
          </p:cNvPr>
          <p:cNvSpPr txBox="1"/>
          <p:nvPr/>
        </p:nvSpPr>
        <p:spPr>
          <a:xfrm>
            <a:off x="5414553" y="2521132"/>
            <a:ext cx="5434149"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a:t>Considering the non-high performers who resigned:</a:t>
            </a:r>
          </a:p>
          <a:p>
            <a:pPr marL="742950" lvl="1" indent="-285750">
              <a:buFont typeface="Arial" panose="020B0604020202020204" pitchFamily="34" charset="0"/>
              <a:buChar char="•"/>
            </a:pPr>
            <a:r>
              <a:rPr lang="en-US" b="1" dirty="0"/>
              <a:t>41% quit for personal reasons.</a:t>
            </a:r>
          </a:p>
          <a:p>
            <a:pPr marL="742950" lvl="1" indent="-285750">
              <a:buFont typeface="Arial" panose="020B0604020202020204" pitchFamily="34" charset="0"/>
              <a:buChar char="•"/>
            </a:pPr>
            <a:r>
              <a:rPr lang="en-US" b="1" dirty="0"/>
              <a:t>25% because they found a better opportunity.</a:t>
            </a:r>
          </a:p>
          <a:p>
            <a:pPr marL="742950" lvl="1" indent="-285750">
              <a:buFont typeface="Arial" panose="020B0604020202020204" pitchFamily="34" charset="0"/>
              <a:buChar char="•"/>
            </a:pPr>
            <a:r>
              <a:rPr lang="en-US" b="1" dirty="0"/>
              <a:t>12% return to school.</a:t>
            </a:r>
          </a:p>
        </p:txBody>
      </p:sp>
      <p:pic>
        <p:nvPicPr>
          <p:cNvPr id="4" name="Graphic 3">
            <a:extLst>
              <a:ext uri="{FF2B5EF4-FFF2-40B4-BE49-F238E27FC236}">
                <a16:creationId xmlns:a16="http://schemas.microsoft.com/office/drawing/2014/main" id="{84C64BAC-5AB6-4C82-93C5-C2D48B8331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5872" y="1362436"/>
            <a:ext cx="2809875" cy="4572000"/>
          </a:xfrm>
          <a:prstGeom prst="rect">
            <a:avLst/>
          </a:prstGeom>
        </p:spPr>
      </p:pic>
      <p:sp>
        <p:nvSpPr>
          <p:cNvPr id="3" name="Slide Number Placeholder 2">
            <a:extLst>
              <a:ext uri="{FF2B5EF4-FFF2-40B4-BE49-F238E27FC236}">
                <a16:creationId xmlns:a16="http://schemas.microsoft.com/office/drawing/2014/main" id="{BC733132-EF27-4B36-9416-ECD686BCBAF4}"/>
              </a:ext>
            </a:extLst>
          </p:cNvPr>
          <p:cNvSpPr>
            <a:spLocks noGrp="1"/>
          </p:cNvSpPr>
          <p:nvPr>
            <p:ph type="sldNum" sz="quarter" idx="12"/>
          </p:nvPr>
        </p:nvSpPr>
        <p:spPr/>
        <p:txBody>
          <a:bodyPr/>
          <a:lstStyle/>
          <a:p>
            <a:fld id="{47420192-A74A-4A31-91AA-245FB6EA723F}" type="slidenum">
              <a:rPr lang="en-CA" smtClean="0"/>
              <a:t>16</a:t>
            </a:fld>
            <a:endParaRPr lang="en-CA"/>
          </a:p>
        </p:txBody>
      </p:sp>
    </p:spTree>
    <p:extLst>
      <p:ext uri="{BB962C8B-B14F-4D97-AF65-F5344CB8AC3E}">
        <p14:creationId xmlns:p14="http://schemas.microsoft.com/office/powerpoint/2010/main" val="28684813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D7AD14B-2C13-44AE-AB41-533BF2F10A09}"/>
              </a:ext>
            </a:extLst>
          </p:cNvPr>
          <p:cNvSpPr txBox="1">
            <a:spLocks/>
          </p:cNvSpPr>
          <p:nvPr/>
        </p:nvSpPr>
        <p:spPr>
          <a:xfrm>
            <a:off x="3406504" y="-46978"/>
            <a:ext cx="6548846" cy="75655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pic>
        <p:nvPicPr>
          <p:cNvPr id="2" name="Picture 1">
            <a:extLst>
              <a:ext uri="{FF2B5EF4-FFF2-40B4-BE49-F238E27FC236}">
                <a16:creationId xmlns:a16="http://schemas.microsoft.com/office/drawing/2014/main" id="{6028C49B-CEE0-9646-9E83-033B3ECC7042}"/>
              </a:ext>
            </a:extLst>
          </p:cNvPr>
          <p:cNvPicPr>
            <a:picLocks noChangeAspect="1"/>
          </p:cNvPicPr>
          <p:nvPr/>
        </p:nvPicPr>
        <p:blipFill>
          <a:blip r:embed="rId2"/>
          <a:stretch>
            <a:fillRect/>
          </a:stretch>
        </p:blipFill>
        <p:spPr>
          <a:xfrm>
            <a:off x="11417153" y="11723"/>
            <a:ext cx="733112" cy="733112"/>
          </a:xfrm>
          <a:prstGeom prst="rect">
            <a:avLst/>
          </a:prstGeom>
        </p:spPr>
      </p:pic>
      <p:sp>
        <p:nvSpPr>
          <p:cNvPr id="10" name="Title 1">
            <a:extLst>
              <a:ext uri="{FF2B5EF4-FFF2-40B4-BE49-F238E27FC236}">
                <a16:creationId xmlns:a16="http://schemas.microsoft.com/office/drawing/2014/main" id="{F387387C-8243-BD47-9F72-9C3D6C8C8152}"/>
              </a:ext>
            </a:extLst>
          </p:cNvPr>
          <p:cNvSpPr txBox="1">
            <a:spLocks/>
          </p:cNvSpPr>
          <p:nvPr/>
        </p:nvSpPr>
        <p:spPr>
          <a:xfrm>
            <a:off x="1440712" y="76521"/>
            <a:ext cx="9728790" cy="5575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lang="en-US" sz="2400" dirty="0">
                <a:solidFill>
                  <a:srgbClr val="3F3F3F"/>
                </a:solidFill>
                <a:latin typeface="Century Gothic" panose="020B0502020202020204" pitchFamily="34" charset="0"/>
              </a:rPr>
              <a:t>Objective</a:t>
            </a:r>
            <a:endParaRPr kumimoji="0" lang="en-US" sz="2000" b="0"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sp>
        <p:nvSpPr>
          <p:cNvPr id="6" name="TextBox 5">
            <a:extLst>
              <a:ext uri="{FF2B5EF4-FFF2-40B4-BE49-F238E27FC236}">
                <a16:creationId xmlns:a16="http://schemas.microsoft.com/office/drawing/2014/main" id="{19BAA57A-0729-479A-BD09-B05DA5E933C1}"/>
              </a:ext>
            </a:extLst>
          </p:cNvPr>
          <p:cNvSpPr txBox="1"/>
          <p:nvPr/>
        </p:nvSpPr>
        <p:spPr>
          <a:xfrm>
            <a:off x="821476" y="2755048"/>
            <a:ext cx="8482013" cy="584775"/>
          </a:xfrm>
          <a:prstGeom prst="rect">
            <a:avLst/>
          </a:prstGeom>
          <a:noFill/>
        </p:spPr>
        <p:txBody>
          <a:bodyPr wrap="square" rtlCol="0">
            <a:spAutoFit/>
          </a:bodyPr>
          <a:lstStyle/>
          <a:p>
            <a:r>
              <a:rPr lang="en-US" sz="3200" b="1" dirty="0"/>
              <a:t>Identify the traits of high performers</a:t>
            </a:r>
          </a:p>
        </p:txBody>
      </p:sp>
      <p:sp>
        <p:nvSpPr>
          <p:cNvPr id="3" name="Slide Number Placeholder 2">
            <a:extLst>
              <a:ext uri="{FF2B5EF4-FFF2-40B4-BE49-F238E27FC236}">
                <a16:creationId xmlns:a16="http://schemas.microsoft.com/office/drawing/2014/main" id="{B6068919-678E-44D4-AB0A-3E9A5C3F6EE3}"/>
              </a:ext>
            </a:extLst>
          </p:cNvPr>
          <p:cNvSpPr>
            <a:spLocks noGrp="1"/>
          </p:cNvSpPr>
          <p:nvPr>
            <p:ph type="sldNum" sz="quarter" idx="12"/>
          </p:nvPr>
        </p:nvSpPr>
        <p:spPr/>
        <p:txBody>
          <a:bodyPr/>
          <a:lstStyle/>
          <a:p>
            <a:fld id="{47420192-A74A-4A31-91AA-245FB6EA723F}" type="slidenum">
              <a:rPr lang="en-CA" smtClean="0"/>
              <a:t>17</a:t>
            </a:fld>
            <a:endParaRPr lang="en-CA"/>
          </a:p>
        </p:txBody>
      </p:sp>
    </p:spTree>
    <p:extLst>
      <p:ext uri="{BB962C8B-B14F-4D97-AF65-F5344CB8AC3E}">
        <p14:creationId xmlns:p14="http://schemas.microsoft.com/office/powerpoint/2010/main" val="2625688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D7AD14B-2C13-44AE-AB41-533BF2F10A09}"/>
              </a:ext>
            </a:extLst>
          </p:cNvPr>
          <p:cNvSpPr txBox="1">
            <a:spLocks/>
          </p:cNvSpPr>
          <p:nvPr/>
        </p:nvSpPr>
        <p:spPr>
          <a:xfrm>
            <a:off x="3406504" y="-46978"/>
            <a:ext cx="6548846" cy="75655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pic>
        <p:nvPicPr>
          <p:cNvPr id="2" name="Picture 1">
            <a:extLst>
              <a:ext uri="{FF2B5EF4-FFF2-40B4-BE49-F238E27FC236}">
                <a16:creationId xmlns:a16="http://schemas.microsoft.com/office/drawing/2014/main" id="{6028C49B-CEE0-9646-9E83-033B3ECC7042}"/>
              </a:ext>
            </a:extLst>
          </p:cNvPr>
          <p:cNvPicPr>
            <a:picLocks noChangeAspect="1"/>
          </p:cNvPicPr>
          <p:nvPr/>
        </p:nvPicPr>
        <p:blipFill>
          <a:blip r:embed="rId2"/>
          <a:stretch>
            <a:fillRect/>
          </a:stretch>
        </p:blipFill>
        <p:spPr>
          <a:xfrm>
            <a:off x="11417153" y="11723"/>
            <a:ext cx="733112" cy="733112"/>
          </a:xfrm>
          <a:prstGeom prst="rect">
            <a:avLst/>
          </a:prstGeom>
        </p:spPr>
      </p:pic>
      <p:sp>
        <p:nvSpPr>
          <p:cNvPr id="7" name="TextBox 6">
            <a:extLst>
              <a:ext uri="{FF2B5EF4-FFF2-40B4-BE49-F238E27FC236}">
                <a16:creationId xmlns:a16="http://schemas.microsoft.com/office/drawing/2014/main" id="{EAA2BB8E-AEA3-A34C-8655-63C1DE28817D}"/>
              </a:ext>
            </a:extLst>
          </p:cNvPr>
          <p:cNvSpPr txBox="1"/>
          <p:nvPr/>
        </p:nvSpPr>
        <p:spPr>
          <a:xfrm>
            <a:off x="1559355" y="4089146"/>
            <a:ext cx="1354590" cy="369332"/>
          </a:xfrm>
          <a:prstGeom prst="rect">
            <a:avLst/>
          </a:prstGeom>
          <a:noFill/>
        </p:spPr>
        <p:txBody>
          <a:bodyPr wrap="square" rtlCol="0">
            <a:spAutoFit/>
          </a:bodyPr>
          <a:lstStyle/>
          <a:p>
            <a:pPr algn="ctr"/>
            <a:r>
              <a:rPr lang="en-US" dirty="0">
                <a:latin typeface="Century Gothic" panose="020B0502020202020204" pitchFamily="34" charset="0"/>
              </a:rPr>
              <a:t>Resume</a:t>
            </a:r>
          </a:p>
        </p:txBody>
      </p:sp>
      <p:sp>
        <p:nvSpPr>
          <p:cNvPr id="10" name="Title 1">
            <a:extLst>
              <a:ext uri="{FF2B5EF4-FFF2-40B4-BE49-F238E27FC236}">
                <a16:creationId xmlns:a16="http://schemas.microsoft.com/office/drawing/2014/main" id="{F387387C-8243-BD47-9F72-9C3D6C8C8152}"/>
              </a:ext>
            </a:extLst>
          </p:cNvPr>
          <p:cNvSpPr txBox="1">
            <a:spLocks/>
          </p:cNvSpPr>
          <p:nvPr/>
        </p:nvSpPr>
        <p:spPr>
          <a:xfrm>
            <a:off x="2236650" y="76521"/>
            <a:ext cx="7784984" cy="5575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rPr>
              <a:t>Data Extraction</a:t>
            </a:r>
            <a:endParaRPr kumimoji="0" lang="en-US" sz="2000" b="0"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pic>
        <p:nvPicPr>
          <p:cNvPr id="6" name="Graphic 5" descr="Document">
            <a:extLst>
              <a:ext uri="{FF2B5EF4-FFF2-40B4-BE49-F238E27FC236}">
                <a16:creationId xmlns:a16="http://schemas.microsoft.com/office/drawing/2014/main" id="{5373E2BE-A58B-B047-9A4D-05C8D363F94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48771" y="2188423"/>
            <a:ext cx="1975758" cy="1975758"/>
          </a:xfrm>
          <a:prstGeom prst="rect">
            <a:avLst/>
          </a:prstGeom>
        </p:spPr>
      </p:pic>
      <p:pic>
        <p:nvPicPr>
          <p:cNvPr id="11" name="Graphic 10" descr="Table">
            <a:extLst>
              <a:ext uri="{FF2B5EF4-FFF2-40B4-BE49-F238E27FC236}">
                <a16:creationId xmlns:a16="http://schemas.microsoft.com/office/drawing/2014/main" id="{81CC3AC6-3022-834B-8890-3731585940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08121" y="2188423"/>
            <a:ext cx="1975757" cy="1975757"/>
          </a:xfrm>
          <a:prstGeom prst="rect">
            <a:avLst/>
          </a:prstGeom>
        </p:spPr>
      </p:pic>
      <p:pic>
        <p:nvPicPr>
          <p:cNvPr id="13" name="Graphic 12" descr="Database">
            <a:extLst>
              <a:ext uri="{FF2B5EF4-FFF2-40B4-BE49-F238E27FC236}">
                <a16:creationId xmlns:a16="http://schemas.microsoft.com/office/drawing/2014/main" id="{E680F378-5AEC-A446-ACC2-EC33083D78C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15325" y="2188423"/>
            <a:ext cx="1975757" cy="1975757"/>
          </a:xfrm>
          <a:prstGeom prst="rect">
            <a:avLst/>
          </a:prstGeom>
        </p:spPr>
      </p:pic>
      <p:sp>
        <p:nvSpPr>
          <p:cNvPr id="14" name="TextBox 13">
            <a:extLst>
              <a:ext uri="{FF2B5EF4-FFF2-40B4-BE49-F238E27FC236}">
                <a16:creationId xmlns:a16="http://schemas.microsoft.com/office/drawing/2014/main" id="{8FF71922-3FD6-CB43-AA01-EBFEEB388506}"/>
              </a:ext>
            </a:extLst>
          </p:cNvPr>
          <p:cNvSpPr txBox="1"/>
          <p:nvPr/>
        </p:nvSpPr>
        <p:spPr>
          <a:xfrm>
            <a:off x="5330168" y="4089146"/>
            <a:ext cx="1531663" cy="923330"/>
          </a:xfrm>
          <a:prstGeom prst="rect">
            <a:avLst/>
          </a:prstGeom>
          <a:noFill/>
        </p:spPr>
        <p:txBody>
          <a:bodyPr wrap="square" rtlCol="0">
            <a:spAutoFit/>
          </a:bodyPr>
          <a:lstStyle/>
          <a:p>
            <a:pPr algn="ctr"/>
            <a:r>
              <a:rPr lang="en-US" dirty="0">
                <a:latin typeface="Century Gothic" panose="020B0502020202020204" pitchFamily="34" charset="0"/>
              </a:rPr>
              <a:t>Human Extracted Information</a:t>
            </a:r>
          </a:p>
        </p:txBody>
      </p:sp>
      <p:sp>
        <p:nvSpPr>
          <p:cNvPr id="15" name="TextBox 14">
            <a:extLst>
              <a:ext uri="{FF2B5EF4-FFF2-40B4-BE49-F238E27FC236}">
                <a16:creationId xmlns:a16="http://schemas.microsoft.com/office/drawing/2014/main" id="{A5D94328-A58E-A44B-B02B-26A755C66660}"/>
              </a:ext>
            </a:extLst>
          </p:cNvPr>
          <p:cNvSpPr txBox="1"/>
          <p:nvPr/>
        </p:nvSpPr>
        <p:spPr>
          <a:xfrm>
            <a:off x="8737371" y="4089146"/>
            <a:ext cx="1531663" cy="369332"/>
          </a:xfrm>
          <a:prstGeom prst="rect">
            <a:avLst/>
          </a:prstGeom>
          <a:noFill/>
        </p:spPr>
        <p:txBody>
          <a:bodyPr wrap="square" rtlCol="0">
            <a:spAutoFit/>
          </a:bodyPr>
          <a:lstStyle/>
          <a:p>
            <a:pPr algn="ctr"/>
            <a:r>
              <a:rPr lang="en-US" dirty="0">
                <a:latin typeface="Century Gothic" panose="020B0502020202020204" pitchFamily="34" charset="0"/>
              </a:rPr>
              <a:t>SQL Tables</a:t>
            </a:r>
          </a:p>
        </p:txBody>
      </p:sp>
      <p:sp>
        <p:nvSpPr>
          <p:cNvPr id="3" name="Slide Number Placeholder 2">
            <a:extLst>
              <a:ext uri="{FF2B5EF4-FFF2-40B4-BE49-F238E27FC236}">
                <a16:creationId xmlns:a16="http://schemas.microsoft.com/office/drawing/2014/main" id="{FB858950-91A1-476F-9578-F99D26552B3E}"/>
              </a:ext>
            </a:extLst>
          </p:cNvPr>
          <p:cNvSpPr>
            <a:spLocks noGrp="1"/>
          </p:cNvSpPr>
          <p:nvPr>
            <p:ph type="sldNum" sz="quarter" idx="12"/>
          </p:nvPr>
        </p:nvSpPr>
        <p:spPr/>
        <p:txBody>
          <a:bodyPr/>
          <a:lstStyle/>
          <a:p>
            <a:fld id="{47420192-A74A-4A31-91AA-245FB6EA723F}" type="slidenum">
              <a:rPr lang="en-CA" smtClean="0"/>
              <a:t>18</a:t>
            </a:fld>
            <a:endParaRPr lang="en-CA"/>
          </a:p>
        </p:txBody>
      </p:sp>
    </p:spTree>
    <p:extLst>
      <p:ext uri="{BB962C8B-B14F-4D97-AF65-F5344CB8AC3E}">
        <p14:creationId xmlns:p14="http://schemas.microsoft.com/office/powerpoint/2010/main" val="2854617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D7AD14B-2C13-44AE-AB41-533BF2F10A09}"/>
              </a:ext>
            </a:extLst>
          </p:cNvPr>
          <p:cNvSpPr txBox="1">
            <a:spLocks/>
          </p:cNvSpPr>
          <p:nvPr/>
        </p:nvSpPr>
        <p:spPr>
          <a:xfrm>
            <a:off x="3406504" y="-46978"/>
            <a:ext cx="6548846" cy="75655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pic>
        <p:nvPicPr>
          <p:cNvPr id="2" name="Picture 1">
            <a:extLst>
              <a:ext uri="{FF2B5EF4-FFF2-40B4-BE49-F238E27FC236}">
                <a16:creationId xmlns:a16="http://schemas.microsoft.com/office/drawing/2014/main" id="{6028C49B-CEE0-9646-9E83-033B3ECC7042}"/>
              </a:ext>
            </a:extLst>
          </p:cNvPr>
          <p:cNvPicPr>
            <a:picLocks noChangeAspect="1"/>
          </p:cNvPicPr>
          <p:nvPr/>
        </p:nvPicPr>
        <p:blipFill>
          <a:blip r:embed="rId2"/>
          <a:stretch>
            <a:fillRect/>
          </a:stretch>
        </p:blipFill>
        <p:spPr>
          <a:xfrm>
            <a:off x="11417153" y="11723"/>
            <a:ext cx="733112" cy="733112"/>
          </a:xfrm>
          <a:prstGeom prst="rect">
            <a:avLst/>
          </a:prstGeom>
        </p:spPr>
      </p:pic>
      <p:sp>
        <p:nvSpPr>
          <p:cNvPr id="7" name="TextBox 6">
            <a:extLst>
              <a:ext uri="{FF2B5EF4-FFF2-40B4-BE49-F238E27FC236}">
                <a16:creationId xmlns:a16="http://schemas.microsoft.com/office/drawing/2014/main" id="{EAA2BB8E-AEA3-A34C-8655-63C1DE28817D}"/>
              </a:ext>
            </a:extLst>
          </p:cNvPr>
          <p:cNvSpPr txBox="1"/>
          <p:nvPr/>
        </p:nvSpPr>
        <p:spPr>
          <a:xfrm>
            <a:off x="2045966" y="902601"/>
            <a:ext cx="2088539" cy="369332"/>
          </a:xfrm>
          <a:prstGeom prst="rect">
            <a:avLst/>
          </a:prstGeom>
          <a:noFill/>
        </p:spPr>
        <p:txBody>
          <a:bodyPr wrap="square" rtlCol="0">
            <a:spAutoFit/>
          </a:bodyPr>
          <a:lstStyle/>
          <a:p>
            <a:r>
              <a:rPr lang="en-US" dirty="0">
                <a:latin typeface="Century Gothic" panose="020B0502020202020204" pitchFamily="34" charset="0"/>
              </a:rPr>
              <a:t>Resume Example</a:t>
            </a:r>
          </a:p>
        </p:txBody>
      </p:sp>
      <p:sp>
        <p:nvSpPr>
          <p:cNvPr id="10" name="Title 1">
            <a:extLst>
              <a:ext uri="{FF2B5EF4-FFF2-40B4-BE49-F238E27FC236}">
                <a16:creationId xmlns:a16="http://schemas.microsoft.com/office/drawing/2014/main" id="{F387387C-8243-BD47-9F72-9C3D6C8C8152}"/>
              </a:ext>
            </a:extLst>
          </p:cNvPr>
          <p:cNvSpPr txBox="1">
            <a:spLocks/>
          </p:cNvSpPr>
          <p:nvPr/>
        </p:nvSpPr>
        <p:spPr>
          <a:xfrm>
            <a:off x="2236650" y="76521"/>
            <a:ext cx="7784984" cy="5575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rPr>
              <a:t>Data Extraction – Resumes Career Builder</a:t>
            </a:r>
            <a:endParaRPr kumimoji="0" lang="en-US" sz="2000" b="0"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pic>
        <p:nvPicPr>
          <p:cNvPr id="6" name="Picture 5">
            <a:extLst>
              <a:ext uri="{FF2B5EF4-FFF2-40B4-BE49-F238E27FC236}">
                <a16:creationId xmlns:a16="http://schemas.microsoft.com/office/drawing/2014/main" id="{BDFF103D-A021-1D4C-AF89-9C13F4C4E823}"/>
              </a:ext>
            </a:extLst>
          </p:cNvPr>
          <p:cNvPicPr>
            <a:picLocks noChangeAspect="1"/>
          </p:cNvPicPr>
          <p:nvPr/>
        </p:nvPicPr>
        <p:blipFill>
          <a:blip r:embed="rId3"/>
          <a:stretch>
            <a:fillRect/>
          </a:stretch>
        </p:blipFill>
        <p:spPr>
          <a:xfrm>
            <a:off x="1507207" y="1453193"/>
            <a:ext cx="3166058" cy="4472803"/>
          </a:xfrm>
          <a:prstGeom prst="rect">
            <a:avLst/>
          </a:prstGeom>
          <a:ln w="19050">
            <a:solidFill>
              <a:srgbClr val="369BA8"/>
            </a:solidFill>
          </a:ln>
        </p:spPr>
      </p:pic>
      <p:sp>
        <p:nvSpPr>
          <p:cNvPr id="8" name="Right Arrow 7">
            <a:extLst>
              <a:ext uri="{FF2B5EF4-FFF2-40B4-BE49-F238E27FC236}">
                <a16:creationId xmlns:a16="http://schemas.microsoft.com/office/drawing/2014/main" id="{73A8E26D-E13B-B243-9395-F19874F74750}"/>
              </a:ext>
            </a:extLst>
          </p:cNvPr>
          <p:cNvSpPr/>
          <p:nvPr/>
        </p:nvSpPr>
        <p:spPr>
          <a:xfrm>
            <a:off x="5453823" y="3168400"/>
            <a:ext cx="1075931" cy="521193"/>
          </a:xfrm>
          <a:prstGeom prst="rightArrow">
            <a:avLst/>
          </a:prstGeom>
          <a:solidFill>
            <a:srgbClr val="369BA8"/>
          </a:solidFill>
          <a:ln>
            <a:solidFill>
              <a:srgbClr val="369B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5354295-06C0-1F4F-A3AB-A8600C4A1D70}"/>
              </a:ext>
            </a:extLst>
          </p:cNvPr>
          <p:cNvSpPr txBox="1"/>
          <p:nvPr/>
        </p:nvSpPr>
        <p:spPr>
          <a:xfrm>
            <a:off x="6850796" y="1690058"/>
            <a:ext cx="4466492" cy="3477875"/>
          </a:xfrm>
          <a:prstGeom prst="rect">
            <a:avLst/>
          </a:prstGeom>
          <a:noFill/>
        </p:spPr>
        <p:txBody>
          <a:bodyPr wrap="square" rtlCol="0">
            <a:spAutoFit/>
          </a:bodyPr>
          <a:lstStyle/>
          <a:p>
            <a:r>
              <a:rPr lang="en-CA" sz="1000" dirty="0">
                <a:latin typeface="Century Gothic" panose="020B0502020202020204" pitchFamily="34" charset="0"/>
              </a:rPr>
              <a:t>hardworking dedicated conscientious individual look contribute talent energy continue grow positive high energy work environment Brodie experience Wireless Account Executive February present maintain long term business relationship client build strong personal rapport gain deep understanding client need develop telecommunications solution base information gather Networked individual business provide ongoing customer care support Wireless Algonquin Manager January February Identified secure strong candidate available branch position train coached team member accord personal strength order achieve quarterly annual target increase branch sale year year year branch manager Wireless Business Specialist April January identified potential business opportunity cold call networking build strong rapport potential client order present solution relevant specific need goal priority SKILLS excellent communicator write verbal excellent customer relation retainment skill effective leadership team role able understand retain knowledge product policy procedure award appoint chair Youth Advisory Council Town Achieved National Star Certification rank Chief Warrant Officer Royal Canadian Army cadet Optimist Club Citizenship Award Awarded excellence customer service Liaison College Culinary Arts March September graduate Honors Collegiate Institute September June</a:t>
            </a:r>
            <a:endParaRPr lang="en-US" sz="1000" dirty="0">
              <a:latin typeface="Century Gothic" panose="020B0502020202020204" pitchFamily="34" charset="0"/>
            </a:endParaRPr>
          </a:p>
        </p:txBody>
      </p:sp>
      <p:sp>
        <p:nvSpPr>
          <p:cNvPr id="12" name="TextBox 11">
            <a:extLst>
              <a:ext uri="{FF2B5EF4-FFF2-40B4-BE49-F238E27FC236}">
                <a16:creationId xmlns:a16="http://schemas.microsoft.com/office/drawing/2014/main" id="{49D0BB1A-C492-D14C-A626-D0B933B54BF7}"/>
              </a:ext>
            </a:extLst>
          </p:cNvPr>
          <p:cNvSpPr txBox="1"/>
          <p:nvPr/>
        </p:nvSpPr>
        <p:spPr>
          <a:xfrm>
            <a:off x="6957282" y="945700"/>
            <a:ext cx="3727511" cy="646331"/>
          </a:xfrm>
          <a:prstGeom prst="rect">
            <a:avLst/>
          </a:prstGeom>
          <a:noFill/>
        </p:spPr>
        <p:txBody>
          <a:bodyPr wrap="square" rtlCol="0">
            <a:spAutoFit/>
          </a:bodyPr>
          <a:lstStyle/>
          <a:p>
            <a:pPr algn="ctr"/>
            <a:r>
              <a:rPr lang="en-US" dirty="0">
                <a:latin typeface="Century Gothic" panose="020B0502020202020204" pitchFamily="34" charset="0"/>
              </a:rPr>
              <a:t>Resume Text Extraction Example </a:t>
            </a:r>
          </a:p>
        </p:txBody>
      </p:sp>
      <p:sp>
        <p:nvSpPr>
          <p:cNvPr id="4" name="Slide Number Placeholder 3">
            <a:extLst>
              <a:ext uri="{FF2B5EF4-FFF2-40B4-BE49-F238E27FC236}">
                <a16:creationId xmlns:a16="http://schemas.microsoft.com/office/drawing/2014/main" id="{AD264AFE-7AE1-4131-9FB2-31E3F30089A3}"/>
              </a:ext>
            </a:extLst>
          </p:cNvPr>
          <p:cNvSpPr>
            <a:spLocks noGrp="1"/>
          </p:cNvSpPr>
          <p:nvPr>
            <p:ph type="sldNum" sz="quarter" idx="12"/>
          </p:nvPr>
        </p:nvSpPr>
        <p:spPr/>
        <p:txBody>
          <a:bodyPr/>
          <a:lstStyle/>
          <a:p>
            <a:fld id="{47420192-A74A-4A31-91AA-245FB6EA723F}" type="slidenum">
              <a:rPr lang="en-CA" smtClean="0"/>
              <a:t>19</a:t>
            </a:fld>
            <a:endParaRPr lang="en-CA"/>
          </a:p>
        </p:txBody>
      </p:sp>
    </p:spTree>
    <p:extLst>
      <p:ext uri="{BB962C8B-B14F-4D97-AF65-F5344CB8AC3E}">
        <p14:creationId xmlns:p14="http://schemas.microsoft.com/office/powerpoint/2010/main" val="236684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D7AD14B-2C13-44AE-AB41-533BF2F10A09}"/>
              </a:ext>
            </a:extLst>
          </p:cNvPr>
          <p:cNvSpPr txBox="1">
            <a:spLocks/>
          </p:cNvSpPr>
          <p:nvPr/>
        </p:nvSpPr>
        <p:spPr>
          <a:xfrm>
            <a:off x="3406504" y="-46978"/>
            <a:ext cx="6548846" cy="75655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pic>
        <p:nvPicPr>
          <p:cNvPr id="2" name="Picture 1">
            <a:extLst>
              <a:ext uri="{FF2B5EF4-FFF2-40B4-BE49-F238E27FC236}">
                <a16:creationId xmlns:a16="http://schemas.microsoft.com/office/drawing/2014/main" id="{6028C49B-CEE0-9646-9E83-033B3ECC7042}"/>
              </a:ext>
            </a:extLst>
          </p:cNvPr>
          <p:cNvPicPr>
            <a:picLocks noChangeAspect="1"/>
          </p:cNvPicPr>
          <p:nvPr/>
        </p:nvPicPr>
        <p:blipFill>
          <a:blip r:embed="rId2"/>
          <a:stretch>
            <a:fillRect/>
          </a:stretch>
        </p:blipFill>
        <p:spPr>
          <a:xfrm>
            <a:off x="11417153" y="11723"/>
            <a:ext cx="733112" cy="733112"/>
          </a:xfrm>
          <a:prstGeom prst="rect">
            <a:avLst/>
          </a:prstGeom>
        </p:spPr>
      </p:pic>
      <p:sp>
        <p:nvSpPr>
          <p:cNvPr id="7" name="TextBox 6">
            <a:extLst>
              <a:ext uri="{FF2B5EF4-FFF2-40B4-BE49-F238E27FC236}">
                <a16:creationId xmlns:a16="http://schemas.microsoft.com/office/drawing/2014/main" id="{EAA2BB8E-AEA3-A34C-8655-63C1DE28817D}"/>
              </a:ext>
            </a:extLst>
          </p:cNvPr>
          <p:cNvSpPr txBox="1"/>
          <p:nvPr/>
        </p:nvSpPr>
        <p:spPr>
          <a:xfrm>
            <a:off x="5337496" y="1929527"/>
            <a:ext cx="5979792" cy="299894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entury Gothic" panose="020B0502020202020204" pitchFamily="34" charset="0"/>
              </a:rPr>
              <a:t>Data Science – providing quantitate measures to answer questions using data</a:t>
            </a: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Address the workforce gap between technical skills and practical experience</a:t>
            </a: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Established in 2016 – 4th Cohort</a:t>
            </a: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10 month accelerated program</a:t>
            </a:r>
          </a:p>
          <a:p>
            <a:endParaRPr lang="en-US" sz="2400" dirty="0">
              <a:latin typeface="Century Gothic" panose="020B0502020202020204" pitchFamily="34" charset="0"/>
            </a:endParaRPr>
          </a:p>
        </p:txBody>
      </p:sp>
      <p:sp>
        <p:nvSpPr>
          <p:cNvPr id="10" name="Title 1">
            <a:extLst>
              <a:ext uri="{FF2B5EF4-FFF2-40B4-BE49-F238E27FC236}">
                <a16:creationId xmlns:a16="http://schemas.microsoft.com/office/drawing/2014/main" id="{F387387C-8243-BD47-9F72-9C3D6C8C8152}"/>
              </a:ext>
            </a:extLst>
          </p:cNvPr>
          <p:cNvSpPr txBox="1">
            <a:spLocks/>
          </p:cNvSpPr>
          <p:nvPr/>
        </p:nvSpPr>
        <p:spPr>
          <a:xfrm>
            <a:off x="2236650" y="99479"/>
            <a:ext cx="7784984" cy="5575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rPr>
              <a:t>UBC Master Of Data Science</a:t>
            </a:r>
            <a:endParaRPr kumimoji="0" lang="en-US" sz="2000" b="0"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pic>
        <p:nvPicPr>
          <p:cNvPr id="5" name="Picture 4">
            <a:extLst>
              <a:ext uri="{FF2B5EF4-FFF2-40B4-BE49-F238E27FC236}">
                <a16:creationId xmlns:a16="http://schemas.microsoft.com/office/drawing/2014/main" id="{43F1A54D-9FFF-4347-A41E-FB718ADF2DEE}"/>
              </a:ext>
            </a:extLst>
          </p:cNvPr>
          <p:cNvPicPr>
            <a:picLocks noChangeAspect="1"/>
          </p:cNvPicPr>
          <p:nvPr/>
        </p:nvPicPr>
        <p:blipFill>
          <a:blip r:embed="rId3"/>
          <a:stretch>
            <a:fillRect/>
          </a:stretch>
        </p:blipFill>
        <p:spPr>
          <a:xfrm>
            <a:off x="947738" y="1862148"/>
            <a:ext cx="4389758" cy="3133704"/>
          </a:xfrm>
          <a:prstGeom prst="rect">
            <a:avLst/>
          </a:prstGeom>
        </p:spPr>
      </p:pic>
      <p:sp>
        <p:nvSpPr>
          <p:cNvPr id="3" name="Slide Number Placeholder 2">
            <a:extLst>
              <a:ext uri="{FF2B5EF4-FFF2-40B4-BE49-F238E27FC236}">
                <a16:creationId xmlns:a16="http://schemas.microsoft.com/office/drawing/2014/main" id="{B1BD8B66-1B91-4DED-B610-8DEB1A9B27D8}"/>
              </a:ext>
            </a:extLst>
          </p:cNvPr>
          <p:cNvSpPr>
            <a:spLocks noGrp="1"/>
          </p:cNvSpPr>
          <p:nvPr>
            <p:ph type="sldNum" sz="quarter" idx="12"/>
          </p:nvPr>
        </p:nvSpPr>
        <p:spPr/>
        <p:txBody>
          <a:bodyPr/>
          <a:lstStyle/>
          <a:p>
            <a:fld id="{47420192-A74A-4A31-91AA-245FB6EA723F}" type="slidenum">
              <a:rPr lang="en-CA" smtClean="0"/>
              <a:t>2</a:t>
            </a:fld>
            <a:endParaRPr lang="en-CA"/>
          </a:p>
        </p:txBody>
      </p:sp>
    </p:spTree>
    <p:extLst>
      <p:ext uri="{BB962C8B-B14F-4D97-AF65-F5344CB8AC3E}">
        <p14:creationId xmlns:p14="http://schemas.microsoft.com/office/powerpoint/2010/main" val="6843356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D7AD14B-2C13-44AE-AB41-533BF2F10A09}"/>
              </a:ext>
            </a:extLst>
          </p:cNvPr>
          <p:cNvSpPr txBox="1">
            <a:spLocks/>
          </p:cNvSpPr>
          <p:nvPr/>
        </p:nvSpPr>
        <p:spPr>
          <a:xfrm>
            <a:off x="3406504" y="-46978"/>
            <a:ext cx="6548846" cy="75655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pic>
        <p:nvPicPr>
          <p:cNvPr id="2" name="Picture 1">
            <a:extLst>
              <a:ext uri="{FF2B5EF4-FFF2-40B4-BE49-F238E27FC236}">
                <a16:creationId xmlns:a16="http://schemas.microsoft.com/office/drawing/2014/main" id="{6028C49B-CEE0-9646-9E83-033B3ECC7042}"/>
              </a:ext>
            </a:extLst>
          </p:cNvPr>
          <p:cNvPicPr>
            <a:picLocks noChangeAspect="1"/>
          </p:cNvPicPr>
          <p:nvPr/>
        </p:nvPicPr>
        <p:blipFill>
          <a:blip r:embed="rId2"/>
          <a:stretch>
            <a:fillRect/>
          </a:stretch>
        </p:blipFill>
        <p:spPr>
          <a:xfrm>
            <a:off x="11417153" y="11723"/>
            <a:ext cx="733112" cy="733112"/>
          </a:xfrm>
          <a:prstGeom prst="rect">
            <a:avLst/>
          </a:prstGeom>
        </p:spPr>
      </p:pic>
      <p:sp>
        <p:nvSpPr>
          <p:cNvPr id="10" name="Title 1">
            <a:extLst>
              <a:ext uri="{FF2B5EF4-FFF2-40B4-BE49-F238E27FC236}">
                <a16:creationId xmlns:a16="http://schemas.microsoft.com/office/drawing/2014/main" id="{F387387C-8243-BD47-9F72-9C3D6C8C8152}"/>
              </a:ext>
            </a:extLst>
          </p:cNvPr>
          <p:cNvSpPr txBox="1">
            <a:spLocks/>
          </p:cNvSpPr>
          <p:nvPr/>
        </p:nvSpPr>
        <p:spPr>
          <a:xfrm>
            <a:off x="2236650" y="76521"/>
            <a:ext cx="7784984" cy="5575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defRPr/>
            </a:pPr>
            <a:r>
              <a:rPr lang="en-US" sz="2400" dirty="0">
                <a:solidFill>
                  <a:srgbClr val="3F3F3F"/>
                </a:solidFill>
                <a:latin typeface="Century Gothic" panose="020B0502020202020204" pitchFamily="34" charset="0"/>
              </a:rPr>
              <a:t>Data Extraction – Resume Information</a:t>
            </a:r>
            <a:endParaRPr kumimoji="0" lang="en-US" sz="2000" b="0"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graphicFrame>
        <p:nvGraphicFramePr>
          <p:cNvPr id="3" name="Table 2">
            <a:extLst>
              <a:ext uri="{FF2B5EF4-FFF2-40B4-BE49-F238E27FC236}">
                <a16:creationId xmlns:a16="http://schemas.microsoft.com/office/drawing/2014/main" id="{5220AAED-25A3-8447-99AD-94575BB1BC1F}"/>
              </a:ext>
            </a:extLst>
          </p:cNvPr>
          <p:cNvGraphicFramePr>
            <a:graphicFrameLocks noGrp="1"/>
          </p:cNvGraphicFramePr>
          <p:nvPr>
            <p:extLst>
              <p:ext uri="{D42A27DB-BD31-4B8C-83A1-F6EECF244321}">
                <p14:modId xmlns:p14="http://schemas.microsoft.com/office/powerpoint/2010/main" val="2602146487"/>
              </p:ext>
            </p:extLst>
          </p:nvPr>
        </p:nvGraphicFramePr>
        <p:xfrm>
          <a:off x="947738" y="1336073"/>
          <a:ext cx="9931280" cy="2380500"/>
        </p:xfrm>
        <a:graphic>
          <a:graphicData uri="http://schemas.openxmlformats.org/drawingml/2006/table">
            <a:tbl>
              <a:tblPr firstRow="1" bandRow="1">
                <a:tableStyleId>{5940675A-B579-460E-94D1-54222C63F5DA}</a:tableStyleId>
              </a:tblPr>
              <a:tblGrid>
                <a:gridCol w="998293">
                  <a:extLst>
                    <a:ext uri="{9D8B030D-6E8A-4147-A177-3AD203B41FA5}">
                      <a16:colId xmlns:a16="http://schemas.microsoft.com/office/drawing/2014/main" val="562797111"/>
                    </a:ext>
                  </a:extLst>
                </a:gridCol>
                <a:gridCol w="1312984">
                  <a:extLst>
                    <a:ext uri="{9D8B030D-6E8A-4147-A177-3AD203B41FA5}">
                      <a16:colId xmlns:a16="http://schemas.microsoft.com/office/drawing/2014/main" val="2179541262"/>
                    </a:ext>
                  </a:extLst>
                </a:gridCol>
                <a:gridCol w="1195754">
                  <a:extLst>
                    <a:ext uri="{9D8B030D-6E8A-4147-A177-3AD203B41FA5}">
                      <a16:colId xmlns:a16="http://schemas.microsoft.com/office/drawing/2014/main" val="2163562930"/>
                    </a:ext>
                  </a:extLst>
                </a:gridCol>
                <a:gridCol w="1277816">
                  <a:extLst>
                    <a:ext uri="{9D8B030D-6E8A-4147-A177-3AD203B41FA5}">
                      <a16:colId xmlns:a16="http://schemas.microsoft.com/office/drawing/2014/main" val="3835490691"/>
                    </a:ext>
                  </a:extLst>
                </a:gridCol>
                <a:gridCol w="1242646">
                  <a:extLst>
                    <a:ext uri="{9D8B030D-6E8A-4147-A177-3AD203B41FA5}">
                      <a16:colId xmlns:a16="http://schemas.microsoft.com/office/drawing/2014/main" val="692514774"/>
                    </a:ext>
                  </a:extLst>
                </a:gridCol>
                <a:gridCol w="1289538">
                  <a:extLst>
                    <a:ext uri="{9D8B030D-6E8A-4147-A177-3AD203B41FA5}">
                      <a16:colId xmlns:a16="http://schemas.microsoft.com/office/drawing/2014/main" val="2881355913"/>
                    </a:ext>
                  </a:extLst>
                </a:gridCol>
                <a:gridCol w="1372839">
                  <a:extLst>
                    <a:ext uri="{9D8B030D-6E8A-4147-A177-3AD203B41FA5}">
                      <a16:colId xmlns:a16="http://schemas.microsoft.com/office/drawing/2014/main" val="1212341252"/>
                    </a:ext>
                  </a:extLst>
                </a:gridCol>
                <a:gridCol w="1241410">
                  <a:extLst>
                    <a:ext uri="{9D8B030D-6E8A-4147-A177-3AD203B41FA5}">
                      <a16:colId xmlns:a16="http://schemas.microsoft.com/office/drawing/2014/main" val="4165645663"/>
                    </a:ext>
                  </a:extLst>
                </a:gridCol>
              </a:tblGrid>
              <a:tr h="527538">
                <a:tc>
                  <a:txBody>
                    <a:bodyPr/>
                    <a:lstStyle/>
                    <a:p>
                      <a:pPr algn="ctr"/>
                      <a:r>
                        <a:rPr lang="en-US" sz="1200" b="1" dirty="0">
                          <a:latin typeface="Century Gothic" panose="020B0502020202020204" pitchFamily="34" charset="0"/>
                        </a:rPr>
                        <a:t>Employee Code</a:t>
                      </a:r>
                    </a:p>
                  </a:txBody>
                  <a:tcPr>
                    <a:solidFill>
                      <a:srgbClr val="3DB2C2"/>
                    </a:solidFill>
                  </a:tcPr>
                </a:tc>
                <a:tc>
                  <a:txBody>
                    <a:bodyPr/>
                    <a:lstStyle/>
                    <a:p>
                      <a:pPr algn="ctr"/>
                      <a:r>
                        <a:rPr lang="en-US" sz="1200" b="1" dirty="0" err="1">
                          <a:latin typeface="Century Gothic" panose="020B0502020202020204" pitchFamily="34" charset="0"/>
                        </a:rPr>
                        <a:t>Work#_title</a:t>
                      </a:r>
                      <a:endParaRPr lang="en-US" sz="1200" b="1" dirty="0">
                        <a:latin typeface="Century Gothic" panose="020B0502020202020204" pitchFamily="34" charset="0"/>
                      </a:endParaRPr>
                    </a:p>
                  </a:txBody>
                  <a:tcPr>
                    <a:solidFill>
                      <a:srgbClr val="3DB2C2"/>
                    </a:solidFill>
                  </a:tcPr>
                </a:tc>
                <a:tc>
                  <a:txBody>
                    <a:bodyPr/>
                    <a:lstStyle/>
                    <a:p>
                      <a:pPr algn="ctr"/>
                      <a:r>
                        <a:rPr lang="en-US" sz="1200" b="1" dirty="0">
                          <a:latin typeface="Century Gothic" panose="020B0502020202020204" pitchFamily="34" charset="0"/>
                        </a:rPr>
                        <a:t>Work#_</a:t>
                      </a:r>
                    </a:p>
                    <a:p>
                      <a:pPr algn="ctr"/>
                      <a:r>
                        <a:rPr lang="en-US" sz="1200" b="1" dirty="0">
                          <a:latin typeface="Century Gothic" panose="020B0502020202020204" pitchFamily="34" charset="0"/>
                        </a:rPr>
                        <a:t>company</a:t>
                      </a:r>
                    </a:p>
                  </a:txBody>
                  <a:tcPr>
                    <a:solidFill>
                      <a:srgbClr val="3DB2C2"/>
                    </a:solidFill>
                  </a:tcPr>
                </a:tc>
                <a:tc>
                  <a:txBody>
                    <a:bodyPr/>
                    <a:lstStyle/>
                    <a:p>
                      <a:pPr algn="ctr"/>
                      <a:r>
                        <a:rPr lang="en-US" sz="1200" b="1" dirty="0">
                          <a:latin typeface="Century Gothic" panose="020B0502020202020204" pitchFamily="34" charset="0"/>
                        </a:rPr>
                        <a:t>Work#_</a:t>
                      </a:r>
                    </a:p>
                    <a:p>
                      <a:pPr algn="ctr"/>
                      <a:r>
                        <a:rPr lang="en-US" sz="1200" b="1" dirty="0">
                          <a:latin typeface="Century Gothic" panose="020B0502020202020204" pitchFamily="34" charset="0"/>
                        </a:rPr>
                        <a:t>time</a:t>
                      </a:r>
                    </a:p>
                  </a:txBody>
                  <a:tcPr>
                    <a:solidFill>
                      <a:srgbClr val="3DB2C2"/>
                    </a:solidFill>
                  </a:tcPr>
                </a:tc>
                <a:tc>
                  <a:txBody>
                    <a:bodyPr/>
                    <a:lstStyle/>
                    <a:p>
                      <a:pPr algn="ctr"/>
                      <a:r>
                        <a:rPr lang="en-US" sz="1200" b="1" dirty="0">
                          <a:latin typeface="Century Gothic" panose="020B0502020202020204" pitchFamily="34" charset="0"/>
                        </a:rPr>
                        <a:t>Education#_</a:t>
                      </a:r>
                    </a:p>
                    <a:p>
                      <a:pPr algn="ctr"/>
                      <a:r>
                        <a:rPr lang="en-US" sz="1200" b="1" dirty="0">
                          <a:latin typeface="Century Gothic" panose="020B0502020202020204" pitchFamily="34" charset="0"/>
                        </a:rPr>
                        <a:t>school</a:t>
                      </a:r>
                    </a:p>
                  </a:txBody>
                  <a:tcPr>
                    <a:solidFill>
                      <a:srgbClr val="3DB2C2"/>
                    </a:solidFill>
                  </a:tcPr>
                </a:tc>
                <a:tc>
                  <a:txBody>
                    <a:bodyPr/>
                    <a:lstStyle/>
                    <a:p>
                      <a:pPr algn="ctr"/>
                      <a:r>
                        <a:rPr lang="en-US" sz="1200" b="1" dirty="0">
                          <a:latin typeface="Century Gothic" panose="020B0502020202020204" pitchFamily="34" charset="0"/>
                        </a:rPr>
                        <a:t>Education#_</a:t>
                      </a:r>
                    </a:p>
                    <a:p>
                      <a:pPr algn="ctr"/>
                      <a:r>
                        <a:rPr lang="en-US" sz="1200" b="1" dirty="0">
                          <a:latin typeface="Century Gothic" panose="020B0502020202020204" pitchFamily="34" charset="0"/>
                        </a:rPr>
                        <a:t>degree</a:t>
                      </a:r>
                    </a:p>
                  </a:txBody>
                  <a:tcPr>
                    <a:solidFill>
                      <a:srgbClr val="3DB2C2"/>
                    </a:solidFill>
                  </a:tcPr>
                </a:tc>
                <a:tc>
                  <a:txBody>
                    <a:bodyPr/>
                    <a:lstStyle/>
                    <a:p>
                      <a:pPr algn="ctr"/>
                      <a:r>
                        <a:rPr lang="en-US" sz="1200" b="1" dirty="0">
                          <a:latin typeface="Century Gothic" panose="020B0502020202020204" pitchFamily="34" charset="0"/>
                        </a:rPr>
                        <a:t>Education#_</a:t>
                      </a:r>
                    </a:p>
                    <a:p>
                      <a:pPr algn="ctr"/>
                      <a:r>
                        <a:rPr lang="en-US" sz="1200" b="1" dirty="0">
                          <a:latin typeface="Century Gothic" panose="020B0502020202020204" pitchFamily="34" charset="0"/>
                        </a:rPr>
                        <a:t>concentration</a:t>
                      </a:r>
                    </a:p>
                  </a:txBody>
                  <a:tcPr>
                    <a:solidFill>
                      <a:srgbClr val="3DB2C2"/>
                    </a:solidFill>
                  </a:tcPr>
                </a:tc>
                <a:tc>
                  <a:txBody>
                    <a:bodyPr/>
                    <a:lstStyle/>
                    <a:p>
                      <a:pPr algn="ctr"/>
                      <a:r>
                        <a:rPr lang="en-US" sz="1200" b="1" dirty="0">
                          <a:latin typeface="Century Gothic" panose="020B0502020202020204" pitchFamily="34" charset="0"/>
                        </a:rPr>
                        <a:t>Education#_</a:t>
                      </a:r>
                    </a:p>
                    <a:p>
                      <a:pPr algn="ctr"/>
                      <a:r>
                        <a:rPr lang="en-US" sz="1200" b="1" dirty="0">
                          <a:latin typeface="Century Gothic" panose="020B0502020202020204" pitchFamily="34" charset="0"/>
                        </a:rPr>
                        <a:t>country</a:t>
                      </a:r>
                    </a:p>
                  </a:txBody>
                  <a:tcPr>
                    <a:solidFill>
                      <a:srgbClr val="3DB2C2"/>
                    </a:solidFill>
                  </a:tcPr>
                </a:tc>
                <a:extLst>
                  <a:ext uri="{0D108BD9-81ED-4DB2-BD59-A6C34878D82A}">
                    <a16:rowId xmlns:a16="http://schemas.microsoft.com/office/drawing/2014/main" val="1497716477"/>
                  </a:ext>
                </a:extLst>
              </a:tr>
              <a:tr h="617654">
                <a:tc>
                  <a:txBody>
                    <a:bodyPr/>
                    <a:lstStyle/>
                    <a:p>
                      <a:pPr algn="l"/>
                      <a:r>
                        <a:rPr lang="en-US" sz="1200" dirty="0">
                          <a:latin typeface="Century Gothic" panose="020B0502020202020204" pitchFamily="34" charset="0"/>
                        </a:rPr>
                        <a:t>N**</a:t>
                      </a:r>
                    </a:p>
                  </a:txBody>
                  <a:tcPr/>
                </a:tc>
                <a:tc>
                  <a:txBody>
                    <a:bodyPr/>
                    <a:lstStyle/>
                    <a:p>
                      <a:pPr algn="l"/>
                      <a:r>
                        <a:rPr lang="en-US" sz="1200" dirty="0">
                          <a:latin typeface="Century Gothic" panose="020B0502020202020204" pitchFamily="34" charset="0"/>
                        </a:rPr>
                        <a:t>Sales Associate</a:t>
                      </a:r>
                    </a:p>
                  </a:txBody>
                  <a:tcPr/>
                </a:tc>
                <a:tc>
                  <a:txBody>
                    <a:bodyPr/>
                    <a:lstStyle/>
                    <a:p>
                      <a:pPr algn="l"/>
                      <a:r>
                        <a:rPr lang="en-US" sz="1200" dirty="0">
                          <a:latin typeface="Century Gothic" panose="020B0502020202020204" pitchFamily="34" charset="0"/>
                        </a:rPr>
                        <a:t>Virgin Mobile</a:t>
                      </a:r>
                    </a:p>
                  </a:txBody>
                  <a:tcPr/>
                </a:tc>
                <a:tc>
                  <a:txBody>
                    <a:bodyPr/>
                    <a:lstStyle/>
                    <a:p>
                      <a:pPr algn="l"/>
                      <a:r>
                        <a:rPr lang="en-US" sz="1200" dirty="0">
                          <a:latin typeface="Century Gothic" panose="020B0502020202020204" pitchFamily="34" charset="0"/>
                        </a:rPr>
                        <a:t>Jan 2017 – </a:t>
                      </a:r>
                    </a:p>
                    <a:p>
                      <a:pPr algn="l"/>
                      <a:r>
                        <a:rPr lang="en-US" sz="1200" dirty="0">
                          <a:latin typeface="Century Gothic" panose="020B0502020202020204" pitchFamily="34" charset="0"/>
                        </a:rPr>
                        <a:t>Present</a:t>
                      </a:r>
                    </a:p>
                  </a:txBody>
                  <a:tcPr/>
                </a:tc>
                <a:tc>
                  <a:txBody>
                    <a:bodyPr/>
                    <a:lstStyle/>
                    <a:p>
                      <a:pPr algn="l"/>
                      <a:r>
                        <a:rPr lang="en-US" sz="1200" dirty="0">
                          <a:latin typeface="Century Gothic" panose="020B0502020202020204" pitchFamily="34" charset="0"/>
                        </a:rPr>
                        <a:t>York University</a:t>
                      </a:r>
                    </a:p>
                  </a:txBody>
                  <a:tcPr/>
                </a:tc>
                <a:tc>
                  <a:txBody>
                    <a:bodyPr/>
                    <a:lstStyle/>
                    <a:p>
                      <a:pPr algn="l"/>
                      <a:r>
                        <a:rPr lang="en-US" sz="1200" dirty="0">
                          <a:latin typeface="Century Gothic" panose="020B0502020202020204" pitchFamily="34" charset="0"/>
                        </a:rPr>
                        <a:t>Bachelor </a:t>
                      </a:r>
                    </a:p>
                  </a:txBody>
                  <a:tcPr/>
                </a:tc>
                <a:tc>
                  <a:txBody>
                    <a:bodyPr/>
                    <a:lstStyle/>
                    <a:p>
                      <a:pPr algn="l"/>
                      <a:r>
                        <a:rPr lang="en-US" sz="1200" dirty="0">
                          <a:latin typeface="Century Gothic" panose="020B0502020202020204" pitchFamily="34" charset="0"/>
                        </a:rPr>
                        <a:t>Business</a:t>
                      </a:r>
                    </a:p>
                  </a:txBody>
                  <a:tcPr/>
                </a:tc>
                <a:tc>
                  <a:txBody>
                    <a:bodyPr/>
                    <a:lstStyle/>
                    <a:p>
                      <a:pPr algn="l"/>
                      <a:r>
                        <a:rPr lang="en-US" sz="1200" dirty="0">
                          <a:latin typeface="Century Gothic" panose="020B0502020202020204" pitchFamily="34" charset="0"/>
                        </a:rPr>
                        <a:t>Canada</a:t>
                      </a:r>
                    </a:p>
                  </a:txBody>
                  <a:tcPr/>
                </a:tc>
                <a:extLst>
                  <a:ext uri="{0D108BD9-81ED-4DB2-BD59-A6C34878D82A}">
                    <a16:rowId xmlns:a16="http://schemas.microsoft.com/office/drawing/2014/main" val="3968549963"/>
                  </a:ext>
                </a:extLst>
              </a:tr>
              <a:tr h="617654">
                <a:tc>
                  <a:txBody>
                    <a:bodyPr/>
                    <a:lstStyle/>
                    <a:p>
                      <a:pPr algn="l"/>
                      <a:r>
                        <a:rPr lang="en-US" sz="1200" dirty="0">
                          <a:latin typeface="Century Gothic" panose="020B0502020202020204" pitchFamily="34" charset="0"/>
                        </a:rPr>
                        <a:t>M**</a:t>
                      </a:r>
                    </a:p>
                  </a:txBody>
                  <a:tcPr/>
                </a:tc>
                <a:tc>
                  <a:txBody>
                    <a:bodyPr/>
                    <a:lstStyle/>
                    <a:p>
                      <a:pPr algn="l"/>
                      <a:r>
                        <a:rPr lang="en-US" sz="1200" dirty="0">
                          <a:latin typeface="Century Gothic" panose="020B0502020202020204" pitchFamily="34" charset="0"/>
                        </a:rPr>
                        <a:t>Cashier</a:t>
                      </a:r>
                    </a:p>
                  </a:txBody>
                  <a:tcPr/>
                </a:tc>
                <a:tc>
                  <a:txBody>
                    <a:bodyPr/>
                    <a:lstStyle/>
                    <a:p>
                      <a:pPr algn="l"/>
                      <a:r>
                        <a:rPr lang="en-US" sz="1200" dirty="0">
                          <a:latin typeface="Century Gothic" panose="020B0502020202020204" pitchFamily="34" charset="0"/>
                        </a:rPr>
                        <a:t>McDonalds</a:t>
                      </a:r>
                    </a:p>
                  </a:txBody>
                  <a:tcPr/>
                </a:tc>
                <a:tc>
                  <a:txBody>
                    <a:bodyPr/>
                    <a:lstStyle/>
                    <a:p>
                      <a:pPr algn="l"/>
                      <a:r>
                        <a:rPr lang="en-US" sz="1200" dirty="0">
                          <a:latin typeface="Century Gothic" panose="020B0502020202020204" pitchFamily="34" charset="0"/>
                        </a:rPr>
                        <a:t>Jun 2019 – </a:t>
                      </a:r>
                    </a:p>
                    <a:p>
                      <a:pPr algn="l"/>
                      <a:r>
                        <a:rPr lang="en-US" sz="1200" dirty="0">
                          <a:latin typeface="Century Gothic" panose="020B0502020202020204" pitchFamily="34" charset="0"/>
                        </a:rPr>
                        <a:t>Current</a:t>
                      </a:r>
                    </a:p>
                  </a:txBody>
                  <a:tcPr/>
                </a:tc>
                <a:tc>
                  <a:txBody>
                    <a:bodyPr/>
                    <a:lstStyle/>
                    <a:p>
                      <a:pPr algn="l"/>
                      <a:r>
                        <a:rPr lang="en-US" sz="1200" dirty="0">
                          <a:latin typeface="Century Gothic" panose="020B0502020202020204" pitchFamily="34" charset="0"/>
                        </a:rPr>
                        <a:t>Fraser Valley University</a:t>
                      </a:r>
                    </a:p>
                  </a:txBody>
                  <a:tcPr/>
                </a:tc>
                <a:tc>
                  <a:txBody>
                    <a:bodyPr/>
                    <a:lstStyle/>
                    <a:p>
                      <a:pPr algn="l"/>
                      <a:r>
                        <a:rPr lang="en-US" sz="1200" dirty="0">
                          <a:latin typeface="Century Gothic" panose="020B0502020202020204" pitchFamily="34" charset="0"/>
                        </a:rPr>
                        <a:t>Bachelor</a:t>
                      </a:r>
                    </a:p>
                  </a:txBody>
                  <a:tcPr/>
                </a:tc>
                <a:tc>
                  <a:txBody>
                    <a:bodyPr/>
                    <a:lstStyle/>
                    <a:p>
                      <a:pPr algn="l"/>
                      <a:r>
                        <a:rPr lang="en-US" sz="1200" dirty="0">
                          <a:latin typeface="Century Gothic" panose="020B0502020202020204" pitchFamily="34" charset="0"/>
                        </a:rPr>
                        <a:t>Arts</a:t>
                      </a:r>
                    </a:p>
                  </a:txBody>
                  <a:tcPr/>
                </a:tc>
                <a:tc>
                  <a:txBody>
                    <a:bodyPr/>
                    <a:lstStyle/>
                    <a:p>
                      <a:pPr algn="l"/>
                      <a:r>
                        <a:rPr lang="en-US" sz="1200" dirty="0">
                          <a:latin typeface="Century Gothic" panose="020B0502020202020204" pitchFamily="34" charset="0"/>
                        </a:rPr>
                        <a:t>Canada</a:t>
                      </a:r>
                    </a:p>
                  </a:txBody>
                  <a:tcPr/>
                </a:tc>
                <a:extLst>
                  <a:ext uri="{0D108BD9-81ED-4DB2-BD59-A6C34878D82A}">
                    <a16:rowId xmlns:a16="http://schemas.microsoft.com/office/drawing/2014/main" val="943020573"/>
                  </a:ext>
                </a:extLst>
              </a:tr>
              <a:tr h="617654">
                <a:tc>
                  <a:txBody>
                    <a:bodyPr/>
                    <a:lstStyle/>
                    <a:p>
                      <a:pPr algn="l"/>
                      <a:r>
                        <a:rPr lang="en-US" sz="1200" dirty="0">
                          <a:latin typeface="Century Gothic" panose="020B0502020202020204" pitchFamily="34" charset="0"/>
                        </a:rPr>
                        <a:t>N**</a:t>
                      </a:r>
                    </a:p>
                  </a:txBody>
                  <a:tcPr/>
                </a:tc>
                <a:tc>
                  <a:txBody>
                    <a:bodyPr/>
                    <a:lstStyle/>
                    <a:p>
                      <a:pPr algn="l"/>
                      <a:r>
                        <a:rPr lang="en-US" sz="1200" dirty="0">
                          <a:latin typeface="Century Gothic" panose="020B0502020202020204" pitchFamily="34" charset="0"/>
                        </a:rPr>
                        <a:t>Store Manager </a:t>
                      </a:r>
                    </a:p>
                  </a:txBody>
                  <a:tcPr/>
                </a:tc>
                <a:tc>
                  <a:txBody>
                    <a:bodyPr/>
                    <a:lstStyle/>
                    <a:p>
                      <a:pPr algn="l"/>
                      <a:r>
                        <a:rPr lang="en-US" sz="1200" dirty="0">
                          <a:latin typeface="Century Gothic" panose="020B0502020202020204" pitchFamily="34" charset="0"/>
                        </a:rPr>
                        <a:t>Walmart</a:t>
                      </a:r>
                    </a:p>
                  </a:txBody>
                  <a:tcPr/>
                </a:tc>
                <a:tc>
                  <a:txBody>
                    <a:bodyPr/>
                    <a:lstStyle/>
                    <a:p>
                      <a:pPr algn="l"/>
                      <a:r>
                        <a:rPr lang="en-US" sz="1200" dirty="0">
                          <a:latin typeface="Century Gothic" panose="020B0502020202020204" pitchFamily="34" charset="0"/>
                        </a:rPr>
                        <a:t>March 2008 to May 2013</a:t>
                      </a:r>
                    </a:p>
                  </a:txBody>
                  <a:tcPr/>
                </a:tc>
                <a:tc>
                  <a:txBody>
                    <a:bodyPr/>
                    <a:lstStyle/>
                    <a:p>
                      <a:pPr algn="l"/>
                      <a:r>
                        <a:rPr lang="en-US" sz="1200" dirty="0">
                          <a:latin typeface="Century Gothic" panose="020B0502020202020204" pitchFamily="34" charset="0"/>
                        </a:rPr>
                        <a:t>St Joan Arc Catholic</a:t>
                      </a:r>
                    </a:p>
                  </a:txBody>
                  <a:tcPr/>
                </a:tc>
                <a:tc>
                  <a:txBody>
                    <a:bodyPr/>
                    <a:lstStyle/>
                    <a:p>
                      <a:pPr algn="l"/>
                      <a:r>
                        <a:rPr lang="en-US" sz="1200" dirty="0">
                          <a:latin typeface="Century Gothic" panose="020B0502020202020204" pitchFamily="34" charset="0"/>
                        </a:rPr>
                        <a:t>High School</a:t>
                      </a:r>
                    </a:p>
                  </a:txBody>
                  <a:tcPr/>
                </a:tc>
                <a:tc>
                  <a:txBody>
                    <a:bodyPr/>
                    <a:lstStyle/>
                    <a:p>
                      <a:pPr algn="l"/>
                      <a:r>
                        <a:rPr lang="en-US" sz="1200" dirty="0">
                          <a:latin typeface="Century Gothic" panose="020B0502020202020204" pitchFamily="34" charset="0"/>
                        </a:rPr>
                        <a:t>General</a:t>
                      </a:r>
                    </a:p>
                  </a:txBody>
                  <a:tcPr/>
                </a:tc>
                <a:tc>
                  <a:txBody>
                    <a:bodyPr/>
                    <a:lstStyle/>
                    <a:p>
                      <a:pPr algn="l"/>
                      <a:r>
                        <a:rPr lang="en-US" sz="1200" dirty="0">
                          <a:latin typeface="Century Gothic" panose="020B0502020202020204" pitchFamily="34" charset="0"/>
                        </a:rPr>
                        <a:t>Canada </a:t>
                      </a:r>
                    </a:p>
                  </a:txBody>
                  <a:tcPr/>
                </a:tc>
                <a:extLst>
                  <a:ext uri="{0D108BD9-81ED-4DB2-BD59-A6C34878D82A}">
                    <a16:rowId xmlns:a16="http://schemas.microsoft.com/office/drawing/2014/main" val="369890384"/>
                  </a:ext>
                </a:extLst>
              </a:tr>
            </a:tbl>
          </a:graphicData>
        </a:graphic>
      </p:graphicFrame>
      <p:sp>
        <p:nvSpPr>
          <p:cNvPr id="8" name="TextBox 7">
            <a:extLst>
              <a:ext uri="{FF2B5EF4-FFF2-40B4-BE49-F238E27FC236}">
                <a16:creationId xmlns:a16="http://schemas.microsoft.com/office/drawing/2014/main" id="{CD00D692-0DD2-894D-A796-CE7D5D056B61}"/>
              </a:ext>
            </a:extLst>
          </p:cNvPr>
          <p:cNvSpPr txBox="1"/>
          <p:nvPr/>
        </p:nvSpPr>
        <p:spPr>
          <a:xfrm>
            <a:off x="947738" y="4058749"/>
            <a:ext cx="9648093" cy="2123658"/>
          </a:xfrm>
          <a:prstGeom prst="rect">
            <a:avLst/>
          </a:prstGeom>
          <a:noFill/>
        </p:spPr>
        <p:txBody>
          <a:bodyPr wrap="square" rtlCol="0">
            <a:spAutoFit/>
          </a:bodyPr>
          <a:lstStyle/>
          <a:p>
            <a:r>
              <a:rPr lang="en-US" dirty="0">
                <a:latin typeface="Century Gothic" panose="020B0502020202020204" pitchFamily="34" charset="0"/>
              </a:rPr>
              <a:t>Human scraping information from resumes </a:t>
            </a: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Work resume information 1-7 </a:t>
            </a: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Education resume information 1-4</a:t>
            </a:r>
          </a:p>
          <a:p>
            <a:pPr marL="285750" indent="-285750">
              <a:buFont typeface="Arial" panose="020B0604020202020204" pitchFamily="34" charset="0"/>
              <a:buChar char="•"/>
            </a:pPr>
            <a:endParaRPr lang="en-US" dirty="0">
              <a:latin typeface="Century Gothic" panose="020B0502020202020204" pitchFamily="34" charset="0"/>
            </a:endParaRPr>
          </a:p>
          <a:p>
            <a:endParaRPr lang="en-US" sz="2400" dirty="0">
              <a:latin typeface="Century Gothic" panose="020B0502020202020204" pitchFamily="34" charset="0"/>
            </a:endParaRPr>
          </a:p>
        </p:txBody>
      </p:sp>
      <p:sp>
        <p:nvSpPr>
          <p:cNvPr id="4" name="Slide Number Placeholder 3">
            <a:extLst>
              <a:ext uri="{FF2B5EF4-FFF2-40B4-BE49-F238E27FC236}">
                <a16:creationId xmlns:a16="http://schemas.microsoft.com/office/drawing/2014/main" id="{3E766E39-686D-46D3-9FF7-ACCEBC819106}"/>
              </a:ext>
            </a:extLst>
          </p:cNvPr>
          <p:cNvSpPr>
            <a:spLocks noGrp="1"/>
          </p:cNvSpPr>
          <p:nvPr>
            <p:ph type="sldNum" sz="quarter" idx="12"/>
          </p:nvPr>
        </p:nvSpPr>
        <p:spPr/>
        <p:txBody>
          <a:bodyPr/>
          <a:lstStyle/>
          <a:p>
            <a:fld id="{47420192-A74A-4A31-91AA-245FB6EA723F}" type="slidenum">
              <a:rPr lang="en-CA" smtClean="0"/>
              <a:t>20</a:t>
            </a:fld>
            <a:endParaRPr lang="en-CA"/>
          </a:p>
        </p:txBody>
      </p:sp>
    </p:spTree>
    <p:extLst>
      <p:ext uri="{BB962C8B-B14F-4D97-AF65-F5344CB8AC3E}">
        <p14:creationId xmlns:p14="http://schemas.microsoft.com/office/powerpoint/2010/main" val="796490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D7AD14B-2C13-44AE-AB41-533BF2F10A09}"/>
              </a:ext>
            </a:extLst>
          </p:cNvPr>
          <p:cNvSpPr txBox="1">
            <a:spLocks/>
          </p:cNvSpPr>
          <p:nvPr/>
        </p:nvSpPr>
        <p:spPr>
          <a:xfrm>
            <a:off x="3406504" y="-46978"/>
            <a:ext cx="6548846" cy="75655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pic>
        <p:nvPicPr>
          <p:cNvPr id="2" name="Picture 1">
            <a:extLst>
              <a:ext uri="{FF2B5EF4-FFF2-40B4-BE49-F238E27FC236}">
                <a16:creationId xmlns:a16="http://schemas.microsoft.com/office/drawing/2014/main" id="{6028C49B-CEE0-9646-9E83-033B3ECC7042}"/>
              </a:ext>
            </a:extLst>
          </p:cNvPr>
          <p:cNvPicPr>
            <a:picLocks noChangeAspect="1"/>
          </p:cNvPicPr>
          <p:nvPr/>
        </p:nvPicPr>
        <p:blipFill>
          <a:blip r:embed="rId2"/>
          <a:stretch>
            <a:fillRect/>
          </a:stretch>
        </p:blipFill>
        <p:spPr>
          <a:xfrm>
            <a:off x="11417153" y="11723"/>
            <a:ext cx="733112" cy="733112"/>
          </a:xfrm>
          <a:prstGeom prst="rect">
            <a:avLst/>
          </a:prstGeom>
        </p:spPr>
      </p:pic>
      <p:sp>
        <p:nvSpPr>
          <p:cNvPr id="7" name="TextBox 6">
            <a:extLst>
              <a:ext uri="{FF2B5EF4-FFF2-40B4-BE49-F238E27FC236}">
                <a16:creationId xmlns:a16="http://schemas.microsoft.com/office/drawing/2014/main" id="{EAA2BB8E-AEA3-A34C-8655-63C1DE28817D}"/>
              </a:ext>
            </a:extLst>
          </p:cNvPr>
          <p:cNvSpPr txBox="1"/>
          <p:nvPr/>
        </p:nvSpPr>
        <p:spPr>
          <a:xfrm>
            <a:off x="947738" y="1233488"/>
            <a:ext cx="9648093" cy="295465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entury Gothic" panose="020B0502020202020204" pitchFamily="34" charset="0"/>
              </a:rPr>
              <a:t>Active + Leave (weekly)</a:t>
            </a: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Terminations </a:t>
            </a: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Employee Plateau Levels by Month</a:t>
            </a: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New Hires</a:t>
            </a: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Referrals </a:t>
            </a:r>
          </a:p>
          <a:p>
            <a:endParaRPr lang="en-US" sz="2400" dirty="0">
              <a:latin typeface="Century Gothic" panose="020B0502020202020204" pitchFamily="34" charset="0"/>
            </a:endParaRPr>
          </a:p>
        </p:txBody>
      </p:sp>
      <p:sp>
        <p:nvSpPr>
          <p:cNvPr id="10" name="Title 1">
            <a:extLst>
              <a:ext uri="{FF2B5EF4-FFF2-40B4-BE49-F238E27FC236}">
                <a16:creationId xmlns:a16="http://schemas.microsoft.com/office/drawing/2014/main" id="{F387387C-8243-BD47-9F72-9C3D6C8C8152}"/>
              </a:ext>
            </a:extLst>
          </p:cNvPr>
          <p:cNvSpPr txBox="1">
            <a:spLocks/>
          </p:cNvSpPr>
          <p:nvPr/>
        </p:nvSpPr>
        <p:spPr>
          <a:xfrm>
            <a:off x="2236650" y="76521"/>
            <a:ext cx="7784984" cy="5575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defRPr/>
            </a:pPr>
            <a:r>
              <a:rPr lang="en-US" sz="2400" dirty="0">
                <a:solidFill>
                  <a:srgbClr val="3F3F3F"/>
                </a:solidFill>
                <a:latin typeface="Century Gothic" panose="020B0502020202020204" pitchFamily="34" charset="0"/>
              </a:rPr>
              <a:t>Data Extraction – Tabular SQL</a:t>
            </a:r>
            <a:endParaRPr kumimoji="0" lang="en-US" sz="2000" b="0"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sp>
        <p:nvSpPr>
          <p:cNvPr id="3" name="Slide Number Placeholder 2">
            <a:extLst>
              <a:ext uri="{FF2B5EF4-FFF2-40B4-BE49-F238E27FC236}">
                <a16:creationId xmlns:a16="http://schemas.microsoft.com/office/drawing/2014/main" id="{55F93CE6-83CD-41BD-AC3C-4EC933A36742}"/>
              </a:ext>
            </a:extLst>
          </p:cNvPr>
          <p:cNvSpPr>
            <a:spLocks noGrp="1"/>
          </p:cNvSpPr>
          <p:nvPr>
            <p:ph type="sldNum" sz="quarter" idx="12"/>
          </p:nvPr>
        </p:nvSpPr>
        <p:spPr/>
        <p:txBody>
          <a:bodyPr/>
          <a:lstStyle/>
          <a:p>
            <a:fld id="{47420192-A74A-4A31-91AA-245FB6EA723F}" type="slidenum">
              <a:rPr lang="en-CA" smtClean="0"/>
              <a:t>21</a:t>
            </a:fld>
            <a:endParaRPr lang="en-CA"/>
          </a:p>
        </p:txBody>
      </p:sp>
    </p:spTree>
    <p:extLst>
      <p:ext uri="{BB962C8B-B14F-4D97-AF65-F5344CB8AC3E}">
        <p14:creationId xmlns:p14="http://schemas.microsoft.com/office/powerpoint/2010/main" val="6775711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D7AD14B-2C13-44AE-AB41-533BF2F10A09}"/>
              </a:ext>
            </a:extLst>
          </p:cNvPr>
          <p:cNvSpPr txBox="1">
            <a:spLocks/>
          </p:cNvSpPr>
          <p:nvPr/>
        </p:nvSpPr>
        <p:spPr>
          <a:xfrm>
            <a:off x="3406504" y="-46978"/>
            <a:ext cx="6548846" cy="75655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pic>
        <p:nvPicPr>
          <p:cNvPr id="2" name="Picture 1">
            <a:extLst>
              <a:ext uri="{FF2B5EF4-FFF2-40B4-BE49-F238E27FC236}">
                <a16:creationId xmlns:a16="http://schemas.microsoft.com/office/drawing/2014/main" id="{6028C49B-CEE0-9646-9E83-033B3ECC7042}"/>
              </a:ext>
            </a:extLst>
          </p:cNvPr>
          <p:cNvPicPr>
            <a:picLocks noChangeAspect="1"/>
          </p:cNvPicPr>
          <p:nvPr/>
        </p:nvPicPr>
        <p:blipFill>
          <a:blip r:embed="rId2"/>
          <a:stretch>
            <a:fillRect/>
          </a:stretch>
        </p:blipFill>
        <p:spPr>
          <a:xfrm>
            <a:off x="11417153" y="11723"/>
            <a:ext cx="733112" cy="733112"/>
          </a:xfrm>
          <a:prstGeom prst="rect">
            <a:avLst/>
          </a:prstGeom>
        </p:spPr>
      </p:pic>
      <p:sp>
        <p:nvSpPr>
          <p:cNvPr id="10" name="Title 1">
            <a:extLst>
              <a:ext uri="{FF2B5EF4-FFF2-40B4-BE49-F238E27FC236}">
                <a16:creationId xmlns:a16="http://schemas.microsoft.com/office/drawing/2014/main" id="{F387387C-8243-BD47-9F72-9C3D6C8C8152}"/>
              </a:ext>
            </a:extLst>
          </p:cNvPr>
          <p:cNvSpPr txBox="1">
            <a:spLocks/>
          </p:cNvSpPr>
          <p:nvPr/>
        </p:nvSpPr>
        <p:spPr>
          <a:xfrm>
            <a:off x="2236650" y="76521"/>
            <a:ext cx="7784984" cy="5575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rPr>
              <a:t>Features</a:t>
            </a:r>
            <a:endParaRPr kumimoji="0" lang="en-US" sz="2000" b="0"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graphicFrame>
        <p:nvGraphicFramePr>
          <p:cNvPr id="3" name="Table 2">
            <a:extLst>
              <a:ext uri="{FF2B5EF4-FFF2-40B4-BE49-F238E27FC236}">
                <a16:creationId xmlns:a16="http://schemas.microsoft.com/office/drawing/2014/main" id="{7988B93B-0EBE-8E4C-82D2-3D1D6F1972C7}"/>
              </a:ext>
            </a:extLst>
          </p:cNvPr>
          <p:cNvGraphicFramePr>
            <a:graphicFrameLocks noGrp="1"/>
          </p:cNvGraphicFramePr>
          <p:nvPr>
            <p:extLst>
              <p:ext uri="{D42A27DB-BD31-4B8C-83A1-F6EECF244321}">
                <p14:modId xmlns:p14="http://schemas.microsoft.com/office/powerpoint/2010/main" val="2475447286"/>
              </p:ext>
            </p:extLst>
          </p:nvPr>
        </p:nvGraphicFramePr>
        <p:xfrm>
          <a:off x="947738" y="1233487"/>
          <a:ext cx="6196515" cy="4663440"/>
        </p:xfrm>
        <a:graphic>
          <a:graphicData uri="http://schemas.openxmlformats.org/drawingml/2006/table">
            <a:tbl>
              <a:tblPr firstRow="1" bandRow="1">
                <a:tableStyleId>{5940675A-B579-460E-94D1-54222C63F5DA}</a:tableStyleId>
              </a:tblPr>
              <a:tblGrid>
                <a:gridCol w="4822365">
                  <a:extLst>
                    <a:ext uri="{9D8B030D-6E8A-4147-A177-3AD203B41FA5}">
                      <a16:colId xmlns:a16="http://schemas.microsoft.com/office/drawing/2014/main" val="4254567615"/>
                    </a:ext>
                  </a:extLst>
                </a:gridCol>
                <a:gridCol w="1374150">
                  <a:extLst>
                    <a:ext uri="{9D8B030D-6E8A-4147-A177-3AD203B41FA5}">
                      <a16:colId xmlns:a16="http://schemas.microsoft.com/office/drawing/2014/main" val="57262218"/>
                    </a:ext>
                  </a:extLst>
                </a:gridCol>
              </a:tblGrid>
              <a:tr h="591782">
                <a:tc>
                  <a:txBody>
                    <a:bodyPr/>
                    <a:lstStyle/>
                    <a:p>
                      <a:pPr algn="ctr"/>
                      <a:r>
                        <a:rPr lang="en-US" b="1" dirty="0">
                          <a:latin typeface="Century Gothic" panose="020B0502020202020204" pitchFamily="34" charset="0"/>
                        </a:rPr>
                        <a:t>Feature Category</a:t>
                      </a:r>
                    </a:p>
                  </a:txBody>
                  <a:tcPr>
                    <a:solidFill>
                      <a:srgbClr val="3DB2C2"/>
                    </a:solidFill>
                  </a:tcPr>
                </a:tc>
                <a:tc>
                  <a:txBody>
                    <a:bodyPr/>
                    <a:lstStyle/>
                    <a:p>
                      <a:pPr algn="ctr"/>
                      <a:r>
                        <a:rPr lang="en-US" b="1" dirty="0">
                          <a:latin typeface="Century Gothic" panose="020B0502020202020204" pitchFamily="34" charset="0"/>
                        </a:rPr>
                        <a:t>Number of Features</a:t>
                      </a:r>
                    </a:p>
                  </a:txBody>
                  <a:tcPr>
                    <a:solidFill>
                      <a:srgbClr val="3DB2C2"/>
                    </a:solidFill>
                  </a:tcPr>
                </a:tc>
                <a:extLst>
                  <a:ext uri="{0D108BD9-81ED-4DB2-BD59-A6C34878D82A}">
                    <a16:rowId xmlns:a16="http://schemas.microsoft.com/office/drawing/2014/main" val="3880212122"/>
                  </a:ext>
                </a:extLst>
              </a:tr>
              <a:tr h="338161">
                <a:tc>
                  <a:txBody>
                    <a:bodyPr/>
                    <a:lstStyle/>
                    <a:p>
                      <a:r>
                        <a:rPr lang="en-US" dirty="0">
                          <a:latin typeface="Century Gothic" panose="020B0502020202020204" pitchFamily="34" charset="0"/>
                        </a:rPr>
                        <a:t>Work Experience – Position Level </a:t>
                      </a:r>
                    </a:p>
                  </a:txBody>
                  <a:tcPr/>
                </a:tc>
                <a:tc>
                  <a:txBody>
                    <a:bodyPr/>
                    <a:lstStyle/>
                    <a:p>
                      <a:pPr algn="r"/>
                      <a:r>
                        <a:rPr lang="en-US" dirty="0">
                          <a:latin typeface="Century Gothic" panose="020B0502020202020204" pitchFamily="34" charset="0"/>
                        </a:rPr>
                        <a:t>15</a:t>
                      </a:r>
                    </a:p>
                  </a:txBody>
                  <a:tcPr/>
                </a:tc>
                <a:extLst>
                  <a:ext uri="{0D108BD9-81ED-4DB2-BD59-A6C34878D82A}">
                    <a16:rowId xmlns:a16="http://schemas.microsoft.com/office/drawing/2014/main" val="1161934881"/>
                  </a:ext>
                </a:extLst>
              </a:tr>
              <a:tr h="338161">
                <a:tc>
                  <a:txBody>
                    <a:bodyPr/>
                    <a:lstStyle/>
                    <a:p>
                      <a:r>
                        <a:rPr lang="en-US" dirty="0">
                          <a:latin typeface="Century Gothic" panose="020B0502020202020204" pitchFamily="34" charset="0"/>
                        </a:rPr>
                        <a:t>Academic Background</a:t>
                      </a:r>
                    </a:p>
                  </a:txBody>
                  <a:tcPr/>
                </a:tc>
                <a:tc>
                  <a:txBody>
                    <a:bodyPr/>
                    <a:lstStyle/>
                    <a:p>
                      <a:pPr algn="r"/>
                      <a:r>
                        <a:rPr lang="en-US" dirty="0">
                          <a:latin typeface="Century Gothic" panose="020B0502020202020204" pitchFamily="34" charset="0"/>
                        </a:rPr>
                        <a:t>13</a:t>
                      </a:r>
                    </a:p>
                  </a:txBody>
                  <a:tcPr/>
                </a:tc>
                <a:extLst>
                  <a:ext uri="{0D108BD9-81ED-4DB2-BD59-A6C34878D82A}">
                    <a16:rowId xmlns:a16="http://schemas.microsoft.com/office/drawing/2014/main" val="875568611"/>
                  </a:ext>
                </a:extLst>
              </a:tr>
              <a:tr h="338161">
                <a:tc>
                  <a:txBody>
                    <a:bodyPr/>
                    <a:lstStyle/>
                    <a:p>
                      <a:r>
                        <a:rPr lang="en-US" dirty="0">
                          <a:latin typeface="Century Gothic" panose="020B0502020202020204" pitchFamily="34" charset="0"/>
                        </a:rPr>
                        <a:t>Knowledge and Skills</a:t>
                      </a:r>
                    </a:p>
                  </a:txBody>
                  <a:tcPr/>
                </a:tc>
                <a:tc>
                  <a:txBody>
                    <a:bodyPr/>
                    <a:lstStyle/>
                    <a:p>
                      <a:pPr algn="r"/>
                      <a:r>
                        <a:rPr lang="en-US" dirty="0">
                          <a:latin typeface="Century Gothic" panose="020B0502020202020204" pitchFamily="34" charset="0"/>
                        </a:rPr>
                        <a:t>10</a:t>
                      </a:r>
                    </a:p>
                  </a:txBody>
                  <a:tcPr/>
                </a:tc>
                <a:extLst>
                  <a:ext uri="{0D108BD9-81ED-4DB2-BD59-A6C34878D82A}">
                    <a16:rowId xmlns:a16="http://schemas.microsoft.com/office/drawing/2014/main" val="3471534945"/>
                  </a:ext>
                </a:extLst>
              </a:tr>
              <a:tr h="338161">
                <a:tc>
                  <a:txBody>
                    <a:bodyPr/>
                    <a:lstStyle/>
                    <a:p>
                      <a:r>
                        <a:rPr lang="en-US" dirty="0">
                          <a:latin typeface="Century Gothic" panose="020B0502020202020204" pitchFamily="34" charset="0"/>
                        </a:rPr>
                        <a:t>Work Experience – Industry Level</a:t>
                      </a:r>
                    </a:p>
                  </a:txBody>
                  <a:tcPr/>
                </a:tc>
                <a:tc>
                  <a:txBody>
                    <a:bodyPr/>
                    <a:lstStyle/>
                    <a:p>
                      <a:pPr algn="r"/>
                      <a:r>
                        <a:rPr lang="en-US" dirty="0">
                          <a:latin typeface="Century Gothic" panose="020B0502020202020204" pitchFamily="34" charset="0"/>
                        </a:rPr>
                        <a:t>7</a:t>
                      </a:r>
                    </a:p>
                  </a:txBody>
                  <a:tcPr/>
                </a:tc>
                <a:extLst>
                  <a:ext uri="{0D108BD9-81ED-4DB2-BD59-A6C34878D82A}">
                    <a16:rowId xmlns:a16="http://schemas.microsoft.com/office/drawing/2014/main" val="4201880870"/>
                  </a:ext>
                </a:extLst>
              </a:tr>
              <a:tr h="338161">
                <a:tc>
                  <a:txBody>
                    <a:bodyPr/>
                    <a:lstStyle/>
                    <a:p>
                      <a:r>
                        <a:rPr lang="en-US" dirty="0">
                          <a:latin typeface="Century Gothic" panose="020B0502020202020204" pitchFamily="34" charset="0"/>
                        </a:rPr>
                        <a:t>Readability – Spelling &amp; Grammar </a:t>
                      </a:r>
                    </a:p>
                  </a:txBody>
                  <a:tcPr/>
                </a:tc>
                <a:tc>
                  <a:txBody>
                    <a:bodyPr/>
                    <a:lstStyle/>
                    <a:p>
                      <a:pPr algn="r"/>
                      <a:r>
                        <a:rPr lang="en-US" dirty="0">
                          <a:latin typeface="Century Gothic" panose="020B0502020202020204" pitchFamily="34" charset="0"/>
                        </a:rPr>
                        <a:t>3</a:t>
                      </a:r>
                    </a:p>
                  </a:txBody>
                  <a:tcPr/>
                </a:tc>
                <a:extLst>
                  <a:ext uri="{0D108BD9-81ED-4DB2-BD59-A6C34878D82A}">
                    <a16:rowId xmlns:a16="http://schemas.microsoft.com/office/drawing/2014/main" val="2935727551"/>
                  </a:ext>
                </a:extLst>
              </a:tr>
              <a:tr h="338161">
                <a:tc>
                  <a:txBody>
                    <a:bodyPr/>
                    <a:lstStyle/>
                    <a:p>
                      <a:r>
                        <a:rPr lang="en-US" dirty="0">
                          <a:latin typeface="Century Gothic" panose="020B0502020202020204" pitchFamily="34" charset="0"/>
                        </a:rPr>
                        <a:t>Job Tenure – General </a:t>
                      </a:r>
                    </a:p>
                  </a:txBody>
                  <a:tcPr/>
                </a:tc>
                <a:tc>
                  <a:txBody>
                    <a:bodyPr/>
                    <a:lstStyle/>
                    <a:p>
                      <a:pPr algn="r"/>
                      <a:r>
                        <a:rPr lang="en-US" dirty="0">
                          <a:latin typeface="Century Gothic" panose="020B0502020202020204" pitchFamily="34" charset="0"/>
                        </a:rPr>
                        <a:t>5</a:t>
                      </a:r>
                    </a:p>
                  </a:txBody>
                  <a:tcPr/>
                </a:tc>
                <a:extLst>
                  <a:ext uri="{0D108BD9-81ED-4DB2-BD59-A6C34878D82A}">
                    <a16:rowId xmlns:a16="http://schemas.microsoft.com/office/drawing/2014/main" val="1362091562"/>
                  </a:ext>
                </a:extLst>
              </a:tr>
              <a:tr h="338161">
                <a:tc>
                  <a:txBody>
                    <a:bodyPr/>
                    <a:lstStyle/>
                    <a:p>
                      <a:r>
                        <a:rPr lang="en-US" dirty="0">
                          <a:latin typeface="Century Gothic" panose="020B0502020202020204" pitchFamily="34" charset="0"/>
                        </a:rPr>
                        <a:t>Education level</a:t>
                      </a:r>
                    </a:p>
                  </a:txBody>
                  <a:tcPr/>
                </a:tc>
                <a:tc>
                  <a:txBody>
                    <a:bodyPr/>
                    <a:lstStyle/>
                    <a:p>
                      <a:pPr algn="r"/>
                      <a:r>
                        <a:rPr lang="en-US" dirty="0">
                          <a:latin typeface="Century Gothic" panose="020B0502020202020204" pitchFamily="34" charset="0"/>
                        </a:rPr>
                        <a:t>4</a:t>
                      </a:r>
                    </a:p>
                  </a:txBody>
                  <a:tcPr/>
                </a:tc>
                <a:extLst>
                  <a:ext uri="{0D108BD9-81ED-4DB2-BD59-A6C34878D82A}">
                    <a16:rowId xmlns:a16="http://schemas.microsoft.com/office/drawing/2014/main" val="205719731"/>
                  </a:ext>
                </a:extLst>
              </a:tr>
              <a:tr h="338161">
                <a:tc>
                  <a:txBody>
                    <a:bodyPr/>
                    <a:lstStyle/>
                    <a:p>
                      <a:r>
                        <a:rPr lang="en-US" dirty="0">
                          <a:latin typeface="Century Gothic" panose="020B0502020202020204" pitchFamily="34" charset="0"/>
                        </a:rPr>
                        <a:t>Job Count</a:t>
                      </a:r>
                    </a:p>
                  </a:txBody>
                  <a:tcPr/>
                </a:tc>
                <a:tc>
                  <a:txBody>
                    <a:bodyPr/>
                    <a:lstStyle/>
                    <a:p>
                      <a:pPr algn="r"/>
                      <a:r>
                        <a:rPr lang="en-US" dirty="0">
                          <a:latin typeface="Century Gothic" panose="020B0502020202020204" pitchFamily="34" charset="0"/>
                        </a:rPr>
                        <a:t>4</a:t>
                      </a:r>
                    </a:p>
                  </a:txBody>
                  <a:tcPr/>
                </a:tc>
                <a:extLst>
                  <a:ext uri="{0D108BD9-81ED-4DB2-BD59-A6C34878D82A}">
                    <a16:rowId xmlns:a16="http://schemas.microsoft.com/office/drawing/2014/main" val="2633258803"/>
                  </a:ext>
                </a:extLst>
              </a:tr>
              <a:tr h="3381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rPr>
                        <a:t>Job Count – Tenure - Industry Level</a:t>
                      </a:r>
                    </a:p>
                  </a:txBody>
                  <a:tcPr/>
                </a:tc>
                <a:tc>
                  <a:txBody>
                    <a:bodyPr/>
                    <a:lstStyle/>
                    <a:p>
                      <a:pPr algn="r"/>
                      <a:r>
                        <a:rPr lang="en-US" dirty="0">
                          <a:latin typeface="Century Gothic" panose="020B0502020202020204" pitchFamily="34" charset="0"/>
                        </a:rPr>
                        <a:t>3</a:t>
                      </a:r>
                    </a:p>
                  </a:txBody>
                  <a:tcPr/>
                </a:tc>
                <a:extLst>
                  <a:ext uri="{0D108BD9-81ED-4DB2-BD59-A6C34878D82A}">
                    <a16:rowId xmlns:a16="http://schemas.microsoft.com/office/drawing/2014/main" val="3939834516"/>
                  </a:ext>
                </a:extLst>
              </a:tr>
              <a:tr h="338161">
                <a:tc>
                  <a:txBody>
                    <a:bodyPr/>
                    <a:lstStyle/>
                    <a:p>
                      <a:r>
                        <a:rPr lang="en-US" dirty="0">
                          <a:latin typeface="Century Gothic" panose="020B0502020202020204" pitchFamily="34" charset="0"/>
                        </a:rPr>
                        <a:t>Internal Glentel Profile</a:t>
                      </a:r>
                    </a:p>
                  </a:txBody>
                  <a:tcPr/>
                </a:tc>
                <a:tc>
                  <a:txBody>
                    <a:bodyPr/>
                    <a:lstStyle/>
                    <a:p>
                      <a:pPr algn="r"/>
                      <a:r>
                        <a:rPr lang="en-US" dirty="0">
                          <a:latin typeface="Century Gothic" panose="020B0502020202020204" pitchFamily="34" charset="0"/>
                        </a:rPr>
                        <a:t>2</a:t>
                      </a:r>
                    </a:p>
                  </a:txBody>
                  <a:tcPr/>
                </a:tc>
                <a:extLst>
                  <a:ext uri="{0D108BD9-81ED-4DB2-BD59-A6C34878D82A}">
                    <a16:rowId xmlns:a16="http://schemas.microsoft.com/office/drawing/2014/main" val="4118993470"/>
                  </a:ext>
                </a:extLst>
              </a:tr>
              <a:tr h="338161">
                <a:tc>
                  <a:txBody>
                    <a:bodyPr/>
                    <a:lstStyle/>
                    <a:p>
                      <a:r>
                        <a:rPr lang="en-US" dirty="0">
                          <a:latin typeface="Century Gothic" panose="020B0502020202020204" pitchFamily="34" charset="0"/>
                        </a:rPr>
                        <a:t>Work Experience – Industry Level Recently </a:t>
                      </a:r>
                    </a:p>
                  </a:txBody>
                  <a:tcPr/>
                </a:tc>
                <a:tc>
                  <a:txBody>
                    <a:bodyPr/>
                    <a:lstStyle/>
                    <a:p>
                      <a:pPr algn="r"/>
                      <a:r>
                        <a:rPr lang="en-US" dirty="0">
                          <a:latin typeface="Century Gothic" panose="020B0502020202020204" pitchFamily="34" charset="0"/>
                        </a:rPr>
                        <a:t>2</a:t>
                      </a:r>
                    </a:p>
                  </a:txBody>
                  <a:tcPr/>
                </a:tc>
                <a:extLst>
                  <a:ext uri="{0D108BD9-81ED-4DB2-BD59-A6C34878D82A}">
                    <a16:rowId xmlns:a16="http://schemas.microsoft.com/office/drawing/2014/main" val="893322341"/>
                  </a:ext>
                </a:extLst>
              </a:tr>
            </a:tbl>
          </a:graphicData>
        </a:graphic>
      </p:graphicFrame>
      <p:sp>
        <p:nvSpPr>
          <p:cNvPr id="8" name="TextBox 7">
            <a:extLst>
              <a:ext uri="{FF2B5EF4-FFF2-40B4-BE49-F238E27FC236}">
                <a16:creationId xmlns:a16="http://schemas.microsoft.com/office/drawing/2014/main" id="{6ED7EF58-A3E2-4940-AC0A-FFBC62F1E708}"/>
              </a:ext>
            </a:extLst>
          </p:cNvPr>
          <p:cNvSpPr txBox="1"/>
          <p:nvPr/>
        </p:nvSpPr>
        <p:spPr>
          <a:xfrm>
            <a:off x="7449379" y="2228671"/>
            <a:ext cx="3867909" cy="2400657"/>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Century Gothic" panose="020B0502020202020204" pitchFamily="34" charset="0"/>
              </a:rPr>
              <a:t>11 Feature Groups</a:t>
            </a: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r>
              <a:rPr lang="en-US" b="1" dirty="0">
                <a:latin typeface="Century Gothic" panose="020B0502020202020204" pitchFamily="34" charset="0"/>
              </a:rPr>
              <a:t>68 Features</a:t>
            </a:r>
          </a:p>
          <a:p>
            <a:pPr marL="285750" indent="-285750">
              <a:buFont typeface="Arial" panose="020B0604020202020204" pitchFamily="34" charset="0"/>
              <a:buChar char="•"/>
            </a:pPr>
            <a:endParaRPr lang="en-US" dirty="0">
              <a:latin typeface="Century Gothic" panose="020B0502020202020204" pitchFamily="34" charset="0"/>
            </a:endParaRPr>
          </a:p>
          <a:p>
            <a:pPr marL="742950" lvl="1" indent="-285750">
              <a:buFont typeface="Arial" panose="020B0604020202020204" pitchFamily="34" charset="0"/>
              <a:buChar char="•"/>
            </a:pPr>
            <a:r>
              <a:rPr lang="en-US" dirty="0">
                <a:latin typeface="Century Gothic" panose="020B0502020202020204" pitchFamily="34" charset="0"/>
              </a:rPr>
              <a:t>61 Numeric features</a:t>
            </a:r>
          </a:p>
          <a:p>
            <a:pPr marL="285750" indent="-285750">
              <a:buFont typeface="Arial" panose="020B0604020202020204" pitchFamily="34" charset="0"/>
              <a:buChar char="•"/>
            </a:pPr>
            <a:endParaRPr lang="en-US" dirty="0">
              <a:latin typeface="Century Gothic" panose="020B0502020202020204" pitchFamily="34" charset="0"/>
            </a:endParaRPr>
          </a:p>
          <a:p>
            <a:pPr marL="742950" lvl="1" indent="-285750">
              <a:buFont typeface="Arial" panose="020B0604020202020204" pitchFamily="34" charset="0"/>
              <a:buChar char="•"/>
            </a:pPr>
            <a:r>
              <a:rPr lang="en-US" dirty="0">
                <a:latin typeface="Century Gothic" panose="020B0502020202020204" pitchFamily="34" charset="0"/>
              </a:rPr>
              <a:t>7 Categorical</a:t>
            </a:r>
          </a:p>
          <a:p>
            <a:endParaRPr lang="en-US" sz="2400" dirty="0">
              <a:latin typeface="Century Gothic" panose="020B0502020202020204" pitchFamily="34" charset="0"/>
            </a:endParaRPr>
          </a:p>
        </p:txBody>
      </p:sp>
      <p:sp>
        <p:nvSpPr>
          <p:cNvPr id="4" name="Slide Number Placeholder 3">
            <a:extLst>
              <a:ext uri="{FF2B5EF4-FFF2-40B4-BE49-F238E27FC236}">
                <a16:creationId xmlns:a16="http://schemas.microsoft.com/office/drawing/2014/main" id="{6A2BD375-EB5A-4355-9A30-B26129FB552C}"/>
              </a:ext>
            </a:extLst>
          </p:cNvPr>
          <p:cNvSpPr>
            <a:spLocks noGrp="1"/>
          </p:cNvSpPr>
          <p:nvPr>
            <p:ph type="sldNum" sz="quarter" idx="12"/>
          </p:nvPr>
        </p:nvSpPr>
        <p:spPr/>
        <p:txBody>
          <a:bodyPr/>
          <a:lstStyle/>
          <a:p>
            <a:fld id="{47420192-A74A-4A31-91AA-245FB6EA723F}" type="slidenum">
              <a:rPr lang="en-CA" smtClean="0"/>
              <a:t>22</a:t>
            </a:fld>
            <a:endParaRPr lang="en-CA"/>
          </a:p>
        </p:txBody>
      </p:sp>
    </p:spTree>
    <p:extLst>
      <p:ext uri="{BB962C8B-B14F-4D97-AF65-F5344CB8AC3E}">
        <p14:creationId xmlns:p14="http://schemas.microsoft.com/office/powerpoint/2010/main" val="17620830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D7AD14B-2C13-44AE-AB41-533BF2F10A09}"/>
              </a:ext>
            </a:extLst>
          </p:cNvPr>
          <p:cNvSpPr txBox="1">
            <a:spLocks/>
          </p:cNvSpPr>
          <p:nvPr/>
        </p:nvSpPr>
        <p:spPr>
          <a:xfrm>
            <a:off x="3406504" y="-46978"/>
            <a:ext cx="6548846" cy="75655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pic>
        <p:nvPicPr>
          <p:cNvPr id="2" name="Picture 1">
            <a:extLst>
              <a:ext uri="{FF2B5EF4-FFF2-40B4-BE49-F238E27FC236}">
                <a16:creationId xmlns:a16="http://schemas.microsoft.com/office/drawing/2014/main" id="{6028C49B-CEE0-9646-9E83-033B3ECC7042}"/>
              </a:ext>
            </a:extLst>
          </p:cNvPr>
          <p:cNvPicPr>
            <a:picLocks noChangeAspect="1"/>
          </p:cNvPicPr>
          <p:nvPr/>
        </p:nvPicPr>
        <p:blipFill>
          <a:blip r:embed="rId2"/>
          <a:stretch>
            <a:fillRect/>
          </a:stretch>
        </p:blipFill>
        <p:spPr>
          <a:xfrm>
            <a:off x="11417153" y="11723"/>
            <a:ext cx="733112" cy="733112"/>
          </a:xfrm>
          <a:prstGeom prst="rect">
            <a:avLst/>
          </a:prstGeom>
        </p:spPr>
      </p:pic>
      <p:sp>
        <p:nvSpPr>
          <p:cNvPr id="7" name="TextBox 6">
            <a:extLst>
              <a:ext uri="{FF2B5EF4-FFF2-40B4-BE49-F238E27FC236}">
                <a16:creationId xmlns:a16="http://schemas.microsoft.com/office/drawing/2014/main" id="{EAA2BB8E-AEA3-A34C-8655-63C1DE28817D}"/>
              </a:ext>
            </a:extLst>
          </p:cNvPr>
          <p:cNvSpPr txBox="1"/>
          <p:nvPr/>
        </p:nvSpPr>
        <p:spPr>
          <a:xfrm>
            <a:off x="1725385" y="1674673"/>
            <a:ext cx="3020105" cy="3508653"/>
          </a:xfrm>
          <a:prstGeom prst="rect">
            <a:avLst/>
          </a:prstGeom>
          <a:noFill/>
        </p:spPr>
        <p:txBody>
          <a:bodyPr wrap="square" rtlCol="0">
            <a:spAutoFit/>
          </a:bodyPr>
          <a:lstStyle/>
          <a:p>
            <a:r>
              <a:rPr lang="en-US" dirty="0">
                <a:latin typeface="Century Gothic" panose="020B0502020202020204" pitchFamily="34" charset="0"/>
              </a:rPr>
              <a:t>Examples</a:t>
            </a: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Administrative </a:t>
            </a: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Telemarketer</a:t>
            </a: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Management</a:t>
            </a: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Fitness and Sports</a:t>
            </a: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Cashier </a:t>
            </a:r>
          </a:p>
          <a:p>
            <a:endParaRPr lang="en-US" sz="2400" dirty="0">
              <a:latin typeface="Century Gothic" panose="020B0502020202020204" pitchFamily="34" charset="0"/>
            </a:endParaRPr>
          </a:p>
        </p:txBody>
      </p:sp>
      <p:sp>
        <p:nvSpPr>
          <p:cNvPr id="10" name="Title 1">
            <a:extLst>
              <a:ext uri="{FF2B5EF4-FFF2-40B4-BE49-F238E27FC236}">
                <a16:creationId xmlns:a16="http://schemas.microsoft.com/office/drawing/2014/main" id="{F387387C-8243-BD47-9F72-9C3D6C8C8152}"/>
              </a:ext>
            </a:extLst>
          </p:cNvPr>
          <p:cNvSpPr txBox="1">
            <a:spLocks/>
          </p:cNvSpPr>
          <p:nvPr/>
        </p:nvSpPr>
        <p:spPr>
          <a:xfrm>
            <a:off x="2236650" y="76521"/>
            <a:ext cx="7784984" cy="5575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defRPr/>
            </a:pPr>
            <a:r>
              <a:rPr kumimoji="0" lang="en-US" sz="2400" b="0"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rPr>
              <a:t>Features </a:t>
            </a:r>
            <a:r>
              <a:rPr lang="en-US" sz="2400" dirty="0">
                <a:solidFill>
                  <a:srgbClr val="3F3F3F"/>
                </a:solidFill>
                <a:latin typeface="Century Gothic" panose="020B0502020202020204" pitchFamily="34" charset="0"/>
              </a:rPr>
              <a:t>– Work Experience Position</a:t>
            </a:r>
            <a:endParaRPr kumimoji="0" lang="en-US" sz="2000" b="0"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pic>
        <p:nvPicPr>
          <p:cNvPr id="5" name="Graphic 4" descr="Office worker">
            <a:extLst>
              <a:ext uri="{FF2B5EF4-FFF2-40B4-BE49-F238E27FC236}">
                <a16:creationId xmlns:a16="http://schemas.microsoft.com/office/drawing/2014/main" id="{9A3D3FD6-8258-9D47-930B-52538DF5614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90015" y="1790700"/>
            <a:ext cx="3276600" cy="3276600"/>
          </a:xfrm>
          <a:prstGeom prst="rect">
            <a:avLst/>
          </a:prstGeom>
        </p:spPr>
      </p:pic>
      <p:sp>
        <p:nvSpPr>
          <p:cNvPr id="3" name="Slide Number Placeholder 2">
            <a:extLst>
              <a:ext uri="{FF2B5EF4-FFF2-40B4-BE49-F238E27FC236}">
                <a16:creationId xmlns:a16="http://schemas.microsoft.com/office/drawing/2014/main" id="{8C4C5331-8B8C-4D21-8B77-18909D0DBEFE}"/>
              </a:ext>
            </a:extLst>
          </p:cNvPr>
          <p:cNvSpPr>
            <a:spLocks noGrp="1"/>
          </p:cNvSpPr>
          <p:nvPr>
            <p:ph type="sldNum" sz="quarter" idx="12"/>
          </p:nvPr>
        </p:nvSpPr>
        <p:spPr/>
        <p:txBody>
          <a:bodyPr/>
          <a:lstStyle/>
          <a:p>
            <a:fld id="{47420192-A74A-4A31-91AA-245FB6EA723F}" type="slidenum">
              <a:rPr lang="en-CA" smtClean="0"/>
              <a:t>23</a:t>
            </a:fld>
            <a:endParaRPr lang="en-CA"/>
          </a:p>
        </p:txBody>
      </p:sp>
    </p:spTree>
    <p:extLst>
      <p:ext uri="{BB962C8B-B14F-4D97-AF65-F5344CB8AC3E}">
        <p14:creationId xmlns:p14="http://schemas.microsoft.com/office/powerpoint/2010/main" val="1048513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D7AD14B-2C13-44AE-AB41-533BF2F10A09}"/>
              </a:ext>
            </a:extLst>
          </p:cNvPr>
          <p:cNvSpPr txBox="1">
            <a:spLocks/>
          </p:cNvSpPr>
          <p:nvPr/>
        </p:nvSpPr>
        <p:spPr>
          <a:xfrm>
            <a:off x="3406504" y="-46978"/>
            <a:ext cx="6548846" cy="75655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pic>
        <p:nvPicPr>
          <p:cNvPr id="2" name="Picture 1">
            <a:extLst>
              <a:ext uri="{FF2B5EF4-FFF2-40B4-BE49-F238E27FC236}">
                <a16:creationId xmlns:a16="http://schemas.microsoft.com/office/drawing/2014/main" id="{6028C49B-CEE0-9646-9E83-033B3ECC7042}"/>
              </a:ext>
            </a:extLst>
          </p:cNvPr>
          <p:cNvPicPr>
            <a:picLocks noChangeAspect="1"/>
          </p:cNvPicPr>
          <p:nvPr/>
        </p:nvPicPr>
        <p:blipFill>
          <a:blip r:embed="rId2"/>
          <a:stretch>
            <a:fillRect/>
          </a:stretch>
        </p:blipFill>
        <p:spPr>
          <a:xfrm>
            <a:off x="11417153" y="11723"/>
            <a:ext cx="733112" cy="733112"/>
          </a:xfrm>
          <a:prstGeom prst="rect">
            <a:avLst/>
          </a:prstGeom>
        </p:spPr>
      </p:pic>
      <p:sp>
        <p:nvSpPr>
          <p:cNvPr id="7" name="TextBox 6">
            <a:extLst>
              <a:ext uri="{FF2B5EF4-FFF2-40B4-BE49-F238E27FC236}">
                <a16:creationId xmlns:a16="http://schemas.microsoft.com/office/drawing/2014/main" id="{EAA2BB8E-AEA3-A34C-8655-63C1DE28817D}"/>
              </a:ext>
            </a:extLst>
          </p:cNvPr>
          <p:cNvSpPr txBox="1"/>
          <p:nvPr/>
        </p:nvSpPr>
        <p:spPr>
          <a:xfrm>
            <a:off x="6836833" y="1813173"/>
            <a:ext cx="4946876" cy="3231654"/>
          </a:xfrm>
          <a:prstGeom prst="rect">
            <a:avLst/>
          </a:prstGeom>
          <a:noFill/>
        </p:spPr>
        <p:txBody>
          <a:bodyPr wrap="square" rtlCol="0">
            <a:spAutoFit/>
          </a:bodyPr>
          <a:lstStyle/>
          <a:p>
            <a:r>
              <a:rPr lang="en-US" dirty="0">
                <a:latin typeface="Century Gothic" panose="020B0502020202020204" pitchFamily="34" charset="0"/>
              </a:rPr>
              <a:t>Examples</a:t>
            </a: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Business</a:t>
            </a: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Arts</a:t>
            </a:r>
          </a:p>
          <a:p>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Interactive Arts and Technology</a:t>
            </a: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Background Highest Degree  </a:t>
            </a:r>
            <a:endParaRPr lang="en-US" sz="2400" dirty="0">
              <a:latin typeface="Century Gothic" panose="020B0502020202020204" pitchFamily="34" charset="0"/>
            </a:endParaRPr>
          </a:p>
          <a:p>
            <a:pPr marL="285750" indent="-285750">
              <a:buFont typeface="Arial" panose="020B0604020202020204" pitchFamily="34" charset="0"/>
              <a:buChar char="•"/>
            </a:pPr>
            <a:endParaRPr lang="en-US" sz="2400"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Finance</a:t>
            </a:r>
          </a:p>
        </p:txBody>
      </p:sp>
      <p:sp>
        <p:nvSpPr>
          <p:cNvPr id="10" name="Title 1">
            <a:extLst>
              <a:ext uri="{FF2B5EF4-FFF2-40B4-BE49-F238E27FC236}">
                <a16:creationId xmlns:a16="http://schemas.microsoft.com/office/drawing/2014/main" id="{F387387C-8243-BD47-9F72-9C3D6C8C8152}"/>
              </a:ext>
            </a:extLst>
          </p:cNvPr>
          <p:cNvSpPr txBox="1">
            <a:spLocks/>
          </p:cNvSpPr>
          <p:nvPr/>
        </p:nvSpPr>
        <p:spPr>
          <a:xfrm>
            <a:off x="2236650" y="76521"/>
            <a:ext cx="7784984" cy="5575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defRPr/>
            </a:pPr>
            <a:r>
              <a:rPr kumimoji="0" lang="en-US" sz="2400" b="0"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rPr>
              <a:t>Features </a:t>
            </a:r>
            <a:r>
              <a:rPr lang="en-US" sz="2400" dirty="0">
                <a:solidFill>
                  <a:srgbClr val="3F3F3F"/>
                </a:solidFill>
                <a:latin typeface="Century Gothic" panose="020B0502020202020204" pitchFamily="34" charset="0"/>
              </a:rPr>
              <a:t>– Academic Background</a:t>
            </a:r>
            <a:endParaRPr kumimoji="0" lang="en-US" sz="2000" b="0"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pic>
        <p:nvPicPr>
          <p:cNvPr id="4" name="Graphic 3" descr="Classroom">
            <a:extLst>
              <a:ext uri="{FF2B5EF4-FFF2-40B4-BE49-F238E27FC236}">
                <a16:creationId xmlns:a16="http://schemas.microsoft.com/office/drawing/2014/main" id="{7335EBD7-1941-AF4F-A89D-8E78FAEA6E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65533" y="2188029"/>
            <a:ext cx="2481942" cy="2481942"/>
          </a:xfrm>
          <a:prstGeom prst="rect">
            <a:avLst/>
          </a:prstGeom>
        </p:spPr>
      </p:pic>
      <p:sp>
        <p:nvSpPr>
          <p:cNvPr id="3" name="Slide Number Placeholder 2">
            <a:extLst>
              <a:ext uri="{FF2B5EF4-FFF2-40B4-BE49-F238E27FC236}">
                <a16:creationId xmlns:a16="http://schemas.microsoft.com/office/drawing/2014/main" id="{ADA37A58-EF77-4791-BA7C-4D0EE6F4B04F}"/>
              </a:ext>
            </a:extLst>
          </p:cNvPr>
          <p:cNvSpPr>
            <a:spLocks noGrp="1"/>
          </p:cNvSpPr>
          <p:nvPr>
            <p:ph type="sldNum" sz="quarter" idx="12"/>
          </p:nvPr>
        </p:nvSpPr>
        <p:spPr/>
        <p:txBody>
          <a:bodyPr/>
          <a:lstStyle/>
          <a:p>
            <a:fld id="{47420192-A74A-4A31-91AA-245FB6EA723F}" type="slidenum">
              <a:rPr lang="en-CA" smtClean="0"/>
              <a:t>24</a:t>
            </a:fld>
            <a:endParaRPr lang="en-CA"/>
          </a:p>
        </p:txBody>
      </p:sp>
    </p:spTree>
    <p:extLst>
      <p:ext uri="{BB962C8B-B14F-4D97-AF65-F5344CB8AC3E}">
        <p14:creationId xmlns:p14="http://schemas.microsoft.com/office/powerpoint/2010/main" val="26224981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D7AD14B-2C13-44AE-AB41-533BF2F10A09}"/>
              </a:ext>
            </a:extLst>
          </p:cNvPr>
          <p:cNvSpPr txBox="1">
            <a:spLocks/>
          </p:cNvSpPr>
          <p:nvPr/>
        </p:nvSpPr>
        <p:spPr>
          <a:xfrm>
            <a:off x="3406504" y="-46978"/>
            <a:ext cx="6548846" cy="75655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pic>
        <p:nvPicPr>
          <p:cNvPr id="2" name="Picture 1">
            <a:extLst>
              <a:ext uri="{FF2B5EF4-FFF2-40B4-BE49-F238E27FC236}">
                <a16:creationId xmlns:a16="http://schemas.microsoft.com/office/drawing/2014/main" id="{6028C49B-CEE0-9646-9E83-033B3ECC7042}"/>
              </a:ext>
            </a:extLst>
          </p:cNvPr>
          <p:cNvPicPr>
            <a:picLocks noChangeAspect="1"/>
          </p:cNvPicPr>
          <p:nvPr/>
        </p:nvPicPr>
        <p:blipFill>
          <a:blip r:embed="rId2"/>
          <a:stretch>
            <a:fillRect/>
          </a:stretch>
        </p:blipFill>
        <p:spPr>
          <a:xfrm>
            <a:off x="11417153" y="11723"/>
            <a:ext cx="733112" cy="733112"/>
          </a:xfrm>
          <a:prstGeom prst="rect">
            <a:avLst/>
          </a:prstGeom>
        </p:spPr>
      </p:pic>
      <p:sp>
        <p:nvSpPr>
          <p:cNvPr id="7" name="TextBox 6">
            <a:extLst>
              <a:ext uri="{FF2B5EF4-FFF2-40B4-BE49-F238E27FC236}">
                <a16:creationId xmlns:a16="http://schemas.microsoft.com/office/drawing/2014/main" id="{EAA2BB8E-AEA3-A34C-8655-63C1DE28817D}"/>
              </a:ext>
            </a:extLst>
          </p:cNvPr>
          <p:cNvSpPr txBox="1"/>
          <p:nvPr/>
        </p:nvSpPr>
        <p:spPr>
          <a:xfrm>
            <a:off x="1496401" y="1859339"/>
            <a:ext cx="3820205" cy="3139321"/>
          </a:xfrm>
          <a:prstGeom prst="rect">
            <a:avLst/>
          </a:prstGeom>
          <a:noFill/>
        </p:spPr>
        <p:txBody>
          <a:bodyPr wrap="square" rtlCol="0">
            <a:spAutoFit/>
          </a:bodyPr>
          <a:lstStyle/>
          <a:p>
            <a:r>
              <a:rPr lang="en-US" dirty="0">
                <a:latin typeface="Century Gothic" panose="020B0502020202020204" pitchFamily="34" charset="0"/>
              </a:rPr>
              <a:t>Examples</a:t>
            </a: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Problem Solving</a:t>
            </a: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Volunteer Experience </a:t>
            </a:r>
          </a:p>
          <a:p>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Trilingual Flag</a:t>
            </a: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Communication Skills</a:t>
            </a: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Sales Customer Base Exp</a:t>
            </a:r>
          </a:p>
        </p:txBody>
      </p:sp>
      <p:sp>
        <p:nvSpPr>
          <p:cNvPr id="10" name="Title 1">
            <a:extLst>
              <a:ext uri="{FF2B5EF4-FFF2-40B4-BE49-F238E27FC236}">
                <a16:creationId xmlns:a16="http://schemas.microsoft.com/office/drawing/2014/main" id="{F387387C-8243-BD47-9F72-9C3D6C8C8152}"/>
              </a:ext>
            </a:extLst>
          </p:cNvPr>
          <p:cNvSpPr txBox="1">
            <a:spLocks/>
          </p:cNvSpPr>
          <p:nvPr/>
        </p:nvSpPr>
        <p:spPr>
          <a:xfrm>
            <a:off x="2236650" y="76521"/>
            <a:ext cx="7784984" cy="5575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defRPr/>
            </a:pPr>
            <a:r>
              <a:rPr kumimoji="0" lang="en-US" sz="2400" b="0"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rPr>
              <a:t>Features </a:t>
            </a:r>
            <a:r>
              <a:rPr lang="en-US" sz="2400" dirty="0">
                <a:solidFill>
                  <a:srgbClr val="3F3F3F"/>
                </a:solidFill>
                <a:latin typeface="Century Gothic" panose="020B0502020202020204" pitchFamily="34" charset="0"/>
              </a:rPr>
              <a:t>– Knowledge and Skills</a:t>
            </a:r>
            <a:endParaRPr kumimoji="0" lang="en-US" sz="2000" b="0"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pic>
        <p:nvPicPr>
          <p:cNvPr id="4" name="Graphic 3" descr="Books">
            <a:extLst>
              <a:ext uri="{FF2B5EF4-FFF2-40B4-BE49-F238E27FC236}">
                <a16:creationId xmlns:a16="http://schemas.microsoft.com/office/drawing/2014/main" id="{2FF8C353-8B2C-E348-8CCB-1F0A26005A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92143" y="2245177"/>
            <a:ext cx="2367645" cy="2367645"/>
          </a:xfrm>
          <a:prstGeom prst="rect">
            <a:avLst/>
          </a:prstGeom>
        </p:spPr>
      </p:pic>
      <p:sp>
        <p:nvSpPr>
          <p:cNvPr id="3" name="Slide Number Placeholder 2">
            <a:extLst>
              <a:ext uri="{FF2B5EF4-FFF2-40B4-BE49-F238E27FC236}">
                <a16:creationId xmlns:a16="http://schemas.microsoft.com/office/drawing/2014/main" id="{F2FC7535-B7F7-4D77-85E9-D67A28531775}"/>
              </a:ext>
            </a:extLst>
          </p:cNvPr>
          <p:cNvSpPr>
            <a:spLocks noGrp="1"/>
          </p:cNvSpPr>
          <p:nvPr>
            <p:ph type="sldNum" sz="quarter" idx="12"/>
          </p:nvPr>
        </p:nvSpPr>
        <p:spPr/>
        <p:txBody>
          <a:bodyPr/>
          <a:lstStyle/>
          <a:p>
            <a:fld id="{47420192-A74A-4A31-91AA-245FB6EA723F}" type="slidenum">
              <a:rPr lang="en-CA" smtClean="0"/>
              <a:t>25</a:t>
            </a:fld>
            <a:endParaRPr lang="en-CA"/>
          </a:p>
        </p:txBody>
      </p:sp>
    </p:spTree>
    <p:extLst>
      <p:ext uri="{BB962C8B-B14F-4D97-AF65-F5344CB8AC3E}">
        <p14:creationId xmlns:p14="http://schemas.microsoft.com/office/powerpoint/2010/main" val="2890618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D7AD14B-2C13-44AE-AB41-533BF2F10A09}"/>
              </a:ext>
            </a:extLst>
          </p:cNvPr>
          <p:cNvSpPr txBox="1">
            <a:spLocks/>
          </p:cNvSpPr>
          <p:nvPr/>
        </p:nvSpPr>
        <p:spPr>
          <a:xfrm>
            <a:off x="3406504" y="-46978"/>
            <a:ext cx="6548846" cy="75655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pic>
        <p:nvPicPr>
          <p:cNvPr id="2" name="Picture 1">
            <a:extLst>
              <a:ext uri="{FF2B5EF4-FFF2-40B4-BE49-F238E27FC236}">
                <a16:creationId xmlns:a16="http://schemas.microsoft.com/office/drawing/2014/main" id="{6028C49B-CEE0-9646-9E83-033B3ECC7042}"/>
              </a:ext>
            </a:extLst>
          </p:cNvPr>
          <p:cNvPicPr>
            <a:picLocks noChangeAspect="1"/>
          </p:cNvPicPr>
          <p:nvPr/>
        </p:nvPicPr>
        <p:blipFill>
          <a:blip r:embed="rId2"/>
          <a:stretch>
            <a:fillRect/>
          </a:stretch>
        </p:blipFill>
        <p:spPr>
          <a:xfrm>
            <a:off x="11417153" y="11723"/>
            <a:ext cx="733112" cy="733112"/>
          </a:xfrm>
          <a:prstGeom prst="rect">
            <a:avLst/>
          </a:prstGeom>
        </p:spPr>
      </p:pic>
      <p:sp>
        <p:nvSpPr>
          <p:cNvPr id="7" name="TextBox 6">
            <a:extLst>
              <a:ext uri="{FF2B5EF4-FFF2-40B4-BE49-F238E27FC236}">
                <a16:creationId xmlns:a16="http://schemas.microsoft.com/office/drawing/2014/main" id="{EAA2BB8E-AEA3-A34C-8655-63C1DE28817D}"/>
              </a:ext>
            </a:extLst>
          </p:cNvPr>
          <p:cNvSpPr txBox="1"/>
          <p:nvPr/>
        </p:nvSpPr>
        <p:spPr>
          <a:xfrm>
            <a:off x="6268891" y="1859339"/>
            <a:ext cx="5148262" cy="3139321"/>
          </a:xfrm>
          <a:prstGeom prst="rect">
            <a:avLst/>
          </a:prstGeom>
          <a:noFill/>
        </p:spPr>
        <p:txBody>
          <a:bodyPr wrap="square" rtlCol="0">
            <a:spAutoFit/>
          </a:bodyPr>
          <a:lstStyle/>
          <a:p>
            <a:r>
              <a:rPr lang="en-US" dirty="0">
                <a:latin typeface="Century Gothic" panose="020B0502020202020204" pitchFamily="34" charset="0"/>
              </a:rPr>
              <a:t>Examples</a:t>
            </a: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Clothing and Footwear</a:t>
            </a: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Food Service</a:t>
            </a:r>
          </a:p>
          <a:p>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Sports, Travel, Entertainment and Hotel</a:t>
            </a: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Competitor Experience </a:t>
            </a:r>
          </a:p>
          <a:p>
            <a:pPr marL="742950" lvl="1" indent="-285750">
              <a:buFont typeface="Arial" panose="020B0604020202020204" pitchFamily="34" charset="0"/>
              <a:buChar char="•"/>
            </a:pPr>
            <a:r>
              <a:rPr lang="en-US" dirty="0">
                <a:latin typeface="Century Gothic" panose="020B0502020202020204" pitchFamily="34" charset="0"/>
              </a:rPr>
              <a:t>Not enough sample size to determine which competitor is best</a:t>
            </a:r>
          </a:p>
        </p:txBody>
      </p:sp>
      <p:sp>
        <p:nvSpPr>
          <p:cNvPr id="10" name="Title 1">
            <a:extLst>
              <a:ext uri="{FF2B5EF4-FFF2-40B4-BE49-F238E27FC236}">
                <a16:creationId xmlns:a16="http://schemas.microsoft.com/office/drawing/2014/main" id="{F387387C-8243-BD47-9F72-9C3D6C8C8152}"/>
              </a:ext>
            </a:extLst>
          </p:cNvPr>
          <p:cNvSpPr txBox="1">
            <a:spLocks/>
          </p:cNvSpPr>
          <p:nvPr/>
        </p:nvSpPr>
        <p:spPr>
          <a:xfrm>
            <a:off x="2236650" y="76521"/>
            <a:ext cx="7784984" cy="5575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defRPr/>
            </a:pPr>
            <a:r>
              <a:rPr kumimoji="0" lang="en-US" sz="2400" b="0"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rPr>
              <a:t>Features </a:t>
            </a:r>
            <a:r>
              <a:rPr lang="en-US" sz="2400" dirty="0">
                <a:solidFill>
                  <a:srgbClr val="3F3F3F"/>
                </a:solidFill>
                <a:latin typeface="Century Gothic" panose="020B0502020202020204" pitchFamily="34" charset="0"/>
              </a:rPr>
              <a:t>– Work Experience Industry</a:t>
            </a:r>
            <a:endParaRPr kumimoji="0" lang="en-US" sz="2000" b="0"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pic>
        <p:nvPicPr>
          <p:cNvPr id="4" name="Graphic 3" descr="Briefcase">
            <a:extLst>
              <a:ext uri="{FF2B5EF4-FFF2-40B4-BE49-F238E27FC236}">
                <a16:creationId xmlns:a16="http://schemas.microsoft.com/office/drawing/2014/main" id="{BFDB1BE1-D914-074A-9298-6D80DF55DC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11667" y="2334163"/>
            <a:ext cx="2189673" cy="2189673"/>
          </a:xfrm>
          <a:prstGeom prst="rect">
            <a:avLst/>
          </a:prstGeom>
        </p:spPr>
      </p:pic>
      <p:sp>
        <p:nvSpPr>
          <p:cNvPr id="3" name="Slide Number Placeholder 2">
            <a:extLst>
              <a:ext uri="{FF2B5EF4-FFF2-40B4-BE49-F238E27FC236}">
                <a16:creationId xmlns:a16="http://schemas.microsoft.com/office/drawing/2014/main" id="{B39001C7-E5BE-449B-85D2-FC1CE2EDDCF2}"/>
              </a:ext>
            </a:extLst>
          </p:cNvPr>
          <p:cNvSpPr>
            <a:spLocks noGrp="1"/>
          </p:cNvSpPr>
          <p:nvPr>
            <p:ph type="sldNum" sz="quarter" idx="12"/>
          </p:nvPr>
        </p:nvSpPr>
        <p:spPr/>
        <p:txBody>
          <a:bodyPr/>
          <a:lstStyle/>
          <a:p>
            <a:fld id="{47420192-A74A-4A31-91AA-245FB6EA723F}" type="slidenum">
              <a:rPr lang="en-CA" smtClean="0"/>
              <a:t>26</a:t>
            </a:fld>
            <a:endParaRPr lang="en-CA"/>
          </a:p>
        </p:txBody>
      </p:sp>
    </p:spTree>
    <p:extLst>
      <p:ext uri="{BB962C8B-B14F-4D97-AF65-F5344CB8AC3E}">
        <p14:creationId xmlns:p14="http://schemas.microsoft.com/office/powerpoint/2010/main" val="5948205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D7AD14B-2C13-44AE-AB41-533BF2F10A09}"/>
              </a:ext>
            </a:extLst>
          </p:cNvPr>
          <p:cNvSpPr txBox="1">
            <a:spLocks/>
          </p:cNvSpPr>
          <p:nvPr/>
        </p:nvSpPr>
        <p:spPr>
          <a:xfrm>
            <a:off x="3406504" y="-46978"/>
            <a:ext cx="6548846" cy="75655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pic>
        <p:nvPicPr>
          <p:cNvPr id="2" name="Picture 1">
            <a:extLst>
              <a:ext uri="{FF2B5EF4-FFF2-40B4-BE49-F238E27FC236}">
                <a16:creationId xmlns:a16="http://schemas.microsoft.com/office/drawing/2014/main" id="{6028C49B-CEE0-9646-9E83-033B3ECC7042}"/>
              </a:ext>
            </a:extLst>
          </p:cNvPr>
          <p:cNvPicPr>
            <a:picLocks noChangeAspect="1"/>
          </p:cNvPicPr>
          <p:nvPr/>
        </p:nvPicPr>
        <p:blipFill>
          <a:blip r:embed="rId2"/>
          <a:stretch>
            <a:fillRect/>
          </a:stretch>
        </p:blipFill>
        <p:spPr>
          <a:xfrm>
            <a:off x="11417153" y="11723"/>
            <a:ext cx="733112" cy="733112"/>
          </a:xfrm>
          <a:prstGeom prst="rect">
            <a:avLst/>
          </a:prstGeom>
        </p:spPr>
      </p:pic>
      <p:sp>
        <p:nvSpPr>
          <p:cNvPr id="7" name="TextBox 6">
            <a:extLst>
              <a:ext uri="{FF2B5EF4-FFF2-40B4-BE49-F238E27FC236}">
                <a16:creationId xmlns:a16="http://schemas.microsoft.com/office/drawing/2014/main" id="{EAA2BB8E-AEA3-A34C-8655-63C1DE28817D}"/>
              </a:ext>
            </a:extLst>
          </p:cNvPr>
          <p:cNvSpPr txBox="1"/>
          <p:nvPr/>
        </p:nvSpPr>
        <p:spPr>
          <a:xfrm>
            <a:off x="1006544" y="2413337"/>
            <a:ext cx="4799919" cy="2031325"/>
          </a:xfrm>
          <a:prstGeom prst="rect">
            <a:avLst/>
          </a:prstGeom>
          <a:noFill/>
        </p:spPr>
        <p:txBody>
          <a:bodyPr wrap="square" rtlCol="0">
            <a:spAutoFit/>
          </a:bodyPr>
          <a:lstStyle/>
          <a:p>
            <a:r>
              <a:rPr lang="en-US" dirty="0">
                <a:latin typeface="Century Gothic" panose="020B0502020202020204" pitchFamily="34" charset="0"/>
              </a:rPr>
              <a:t>Examples</a:t>
            </a: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Job Hopper</a:t>
            </a: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Total months of Work Experience </a:t>
            </a:r>
          </a:p>
          <a:p>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Shortest Tenure</a:t>
            </a:r>
          </a:p>
        </p:txBody>
      </p:sp>
      <p:sp>
        <p:nvSpPr>
          <p:cNvPr id="10" name="Title 1">
            <a:extLst>
              <a:ext uri="{FF2B5EF4-FFF2-40B4-BE49-F238E27FC236}">
                <a16:creationId xmlns:a16="http://schemas.microsoft.com/office/drawing/2014/main" id="{F387387C-8243-BD47-9F72-9C3D6C8C8152}"/>
              </a:ext>
            </a:extLst>
          </p:cNvPr>
          <p:cNvSpPr txBox="1">
            <a:spLocks/>
          </p:cNvSpPr>
          <p:nvPr/>
        </p:nvSpPr>
        <p:spPr>
          <a:xfrm>
            <a:off x="2236650" y="76521"/>
            <a:ext cx="7784984" cy="5575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defRPr/>
            </a:pPr>
            <a:r>
              <a:rPr kumimoji="0" lang="en-US" sz="2400" b="0"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rPr>
              <a:t>Features </a:t>
            </a:r>
            <a:r>
              <a:rPr lang="en-US" sz="2400" dirty="0">
                <a:solidFill>
                  <a:srgbClr val="3F3F3F"/>
                </a:solidFill>
                <a:latin typeface="Century Gothic" panose="020B0502020202020204" pitchFamily="34" charset="0"/>
              </a:rPr>
              <a:t>– Job Tenure General</a:t>
            </a:r>
            <a:endParaRPr kumimoji="0" lang="en-US" sz="2000" b="0"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pic>
        <p:nvPicPr>
          <p:cNvPr id="4" name="Graphic 3" descr="Rabbit">
            <a:extLst>
              <a:ext uri="{FF2B5EF4-FFF2-40B4-BE49-F238E27FC236}">
                <a16:creationId xmlns:a16="http://schemas.microsoft.com/office/drawing/2014/main" id="{612960B3-AF42-484A-B489-26438C3BE1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14557" y="2413337"/>
            <a:ext cx="2031325" cy="2031325"/>
          </a:xfrm>
          <a:prstGeom prst="rect">
            <a:avLst/>
          </a:prstGeom>
        </p:spPr>
      </p:pic>
      <p:sp>
        <p:nvSpPr>
          <p:cNvPr id="3" name="Slide Number Placeholder 2">
            <a:extLst>
              <a:ext uri="{FF2B5EF4-FFF2-40B4-BE49-F238E27FC236}">
                <a16:creationId xmlns:a16="http://schemas.microsoft.com/office/drawing/2014/main" id="{2F4FD862-277D-457A-8E3D-71D32A7DCE08}"/>
              </a:ext>
            </a:extLst>
          </p:cNvPr>
          <p:cNvSpPr>
            <a:spLocks noGrp="1"/>
          </p:cNvSpPr>
          <p:nvPr>
            <p:ph type="sldNum" sz="quarter" idx="12"/>
          </p:nvPr>
        </p:nvSpPr>
        <p:spPr/>
        <p:txBody>
          <a:bodyPr/>
          <a:lstStyle/>
          <a:p>
            <a:fld id="{47420192-A74A-4A31-91AA-245FB6EA723F}" type="slidenum">
              <a:rPr lang="en-CA" smtClean="0"/>
              <a:t>27</a:t>
            </a:fld>
            <a:endParaRPr lang="en-CA"/>
          </a:p>
        </p:txBody>
      </p:sp>
    </p:spTree>
    <p:extLst>
      <p:ext uri="{BB962C8B-B14F-4D97-AF65-F5344CB8AC3E}">
        <p14:creationId xmlns:p14="http://schemas.microsoft.com/office/powerpoint/2010/main" val="4131031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D7AD14B-2C13-44AE-AB41-533BF2F10A09}"/>
              </a:ext>
            </a:extLst>
          </p:cNvPr>
          <p:cNvSpPr txBox="1">
            <a:spLocks/>
          </p:cNvSpPr>
          <p:nvPr/>
        </p:nvSpPr>
        <p:spPr>
          <a:xfrm>
            <a:off x="3406504" y="-46978"/>
            <a:ext cx="6548846" cy="75655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pic>
        <p:nvPicPr>
          <p:cNvPr id="2" name="Picture 1">
            <a:extLst>
              <a:ext uri="{FF2B5EF4-FFF2-40B4-BE49-F238E27FC236}">
                <a16:creationId xmlns:a16="http://schemas.microsoft.com/office/drawing/2014/main" id="{6028C49B-CEE0-9646-9E83-033B3ECC7042}"/>
              </a:ext>
            </a:extLst>
          </p:cNvPr>
          <p:cNvPicPr>
            <a:picLocks noChangeAspect="1"/>
          </p:cNvPicPr>
          <p:nvPr/>
        </p:nvPicPr>
        <p:blipFill>
          <a:blip r:embed="rId2"/>
          <a:stretch>
            <a:fillRect/>
          </a:stretch>
        </p:blipFill>
        <p:spPr>
          <a:xfrm>
            <a:off x="11417153" y="11723"/>
            <a:ext cx="733112" cy="733112"/>
          </a:xfrm>
          <a:prstGeom prst="rect">
            <a:avLst/>
          </a:prstGeom>
        </p:spPr>
      </p:pic>
      <p:sp>
        <p:nvSpPr>
          <p:cNvPr id="7" name="TextBox 6">
            <a:extLst>
              <a:ext uri="{FF2B5EF4-FFF2-40B4-BE49-F238E27FC236}">
                <a16:creationId xmlns:a16="http://schemas.microsoft.com/office/drawing/2014/main" id="{EAA2BB8E-AEA3-A34C-8655-63C1DE28817D}"/>
              </a:ext>
            </a:extLst>
          </p:cNvPr>
          <p:cNvSpPr txBox="1"/>
          <p:nvPr/>
        </p:nvSpPr>
        <p:spPr>
          <a:xfrm>
            <a:off x="7005637" y="2413336"/>
            <a:ext cx="4114119" cy="2031325"/>
          </a:xfrm>
          <a:prstGeom prst="rect">
            <a:avLst/>
          </a:prstGeom>
          <a:noFill/>
        </p:spPr>
        <p:txBody>
          <a:bodyPr wrap="square" rtlCol="0">
            <a:spAutoFit/>
          </a:bodyPr>
          <a:lstStyle/>
          <a:p>
            <a:r>
              <a:rPr lang="en-US" dirty="0">
                <a:latin typeface="Century Gothic" panose="020B0502020202020204" pitchFamily="34" charset="0"/>
              </a:rPr>
              <a:t>Examples</a:t>
            </a: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Highest Degree</a:t>
            </a: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Country Highest Degree</a:t>
            </a:r>
          </a:p>
          <a:p>
            <a:endParaRPr lang="en-US" dirty="0">
              <a:latin typeface="Century Gothic" panose="020B0502020202020204" pitchFamily="34" charset="0"/>
            </a:endParaRPr>
          </a:p>
          <a:p>
            <a:pPr marL="285750" indent="-285750">
              <a:buFont typeface="Arial" panose="020B0604020202020204" pitchFamily="34" charset="0"/>
              <a:buChar char="•"/>
            </a:pPr>
            <a:r>
              <a:rPr lang="en-US" dirty="0" err="1">
                <a:latin typeface="Century Gothic" panose="020B0502020202020204" pitchFamily="34" charset="0"/>
              </a:rPr>
              <a:t>flag_hd_highschool</a:t>
            </a:r>
            <a:endParaRPr lang="en-US" dirty="0">
              <a:latin typeface="Century Gothic" panose="020B0502020202020204" pitchFamily="34" charset="0"/>
            </a:endParaRPr>
          </a:p>
        </p:txBody>
      </p:sp>
      <p:sp>
        <p:nvSpPr>
          <p:cNvPr id="10" name="Title 1">
            <a:extLst>
              <a:ext uri="{FF2B5EF4-FFF2-40B4-BE49-F238E27FC236}">
                <a16:creationId xmlns:a16="http://schemas.microsoft.com/office/drawing/2014/main" id="{F387387C-8243-BD47-9F72-9C3D6C8C8152}"/>
              </a:ext>
            </a:extLst>
          </p:cNvPr>
          <p:cNvSpPr txBox="1">
            <a:spLocks/>
          </p:cNvSpPr>
          <p:nvPr/>
        </p:nvSpPr>
        <p:spPr>
          <a:xfrm>
            <a:off x="2236650" y="76521"/>
            <a:ext cx="7784984" cy="5575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defRPr/>
            </a:pPr>
            <a:r>
              <a:rPr kumimoji="0" lang="en-US" sz="2400" b="0"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rPr>
              <a:t>Features </a:t>
            </a:r>
            <a:r>
              <a:rPr lang="en-US" sz="2400" dirty="0">
                <a:solidFill>
                  <a:srgbClr val="3F3F3F"/>
                </a:solidFill>
                <a:latin typeface="Century Gothic" panose="020B0502020202020204" pitchFamily="34" charset="0"/>
              </a:rPr>
              <a:t>– Education Level</a:t>
            </a:r>
            <a:endParaRPr kumimoji="0" lang="en-US" sz="2000" b="0"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pic>
        <p:nvPicPr>
          <p:cNvPr id="6" name="Graphic 5" descr="Graduation cap">
            <a:extLst>
              <a:ext uri="{FF2B5EF4-FFF2-40B4-BE49-F238E27FC236}">
                <a16:creationId xmlns:a16="http://schemas.microsoft.com/office/drawing/2014/main" id="{4893790A-7BDF-D647-AC61-186E2E87EC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56861" y="2279357"/>
            <a:ext cx="2299285" cy="2299285"/>
          </a:xfrm>
          <a:prstGeom prst="rect">
            <a:avLst/>
          </a:prstGeom>
        </p:spPr>
      </p:pic>
      <p:sp>
        <p:nvSpPr>
          <p:cNvPr id="3" name="Slide Number Placeholder 2">
            <a:extLst>
              <a:ext uri="{FF2B5EF4-FFF2-40B4-BE49-F238E27FC236}">
                <a16:creationId xmlns:a16="http://schemas.microsoft.com/office/drawing/2014/main" id="{0D298BA8-389D-43AE-94BF-DAD1B9D89A29}"/>
              </a:ext>
            </a:extLst>
          </p:cNvPr>
          <p:cNvSpPr>
            <a:spLocks noGrp="1"/>
          </p:cNvSpPr>
          <p:nvPr>
            <p:ph type="sldNum" sz="quarter" idx="12"/>
          </p:nvPr>
        </p:nvSpPr>
        <p:spPr/>
        <p:txBody>
          <a:bodyPr/>
          <a:lstStyle/>
          <a:p>
            <a:fld id="{47420192-A74A-4A31-91AA-245FB6EA723F}" type="slidenum">
              <a:rPr lang="en-CA" smtClean="0"/>
              <a:t>28</a:t>
            </a:fld>
            <a:endParaRPr lang="en-CA"/>
          </a:p>
        </p:txBody>
      </p:sp>
    </p:spTree>
    <p:extLst>
      <p:ext uri="{BB962C8B-B14F-4D97-AF65-F5344CB8AC3E}">
        <p14:creationId xmlns:p14="http://schemas.microsoft.com/office/powerpoint/2010/main" val="19061763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D7AD14B-2C13-44AE-AB41-533BF2F10A09}"/>
              </a:ext>
            </a:extLst>
          </p:cNvPr>
          <p:cNvSpPr txBox="1">
            <a:spLocks/>
          </p:cNvSpPr>
          <p:nvPr/>
        </p:nvSpPr>
        <p:spPr>
          <a:xfrm>
            <a:off x="3406504" y="-46978"/>
            <a:ext cx="6548846" cy="75655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pic>
        <p:nvPicPr>
          <p:cNvPr id="2" name="Picture 1">
            <a:extLst>
              <a:ext uri="{FF2B5EF4-FFF2-40B4-BE49-F238E27FC236}">
                <a16:creationId xmlns:a16="http://schemas.microsoft.com/office/drawing/2014/main" id="{6028C49B-CEE0-9646-9E83-033B3ECC7042}"/>
              </a:ext>
            </a:extLst>
          </p:cNvPr>
          <p:cNvPicPr>
            <a:picLocks noChangeAspect="1"/>
          </p:cNvPicPr>
          <p:nvPr/>
        </p:nvPicPr>
        <p:blipFill>
          <a:blip r:embed="rId2"/>
          <a:stretch>
            <a:fillRect/>
          </a:stretch>
        </p:blipFill>
        <p:spPr>
          <a:xfrm>
            <a:off x="11417153" y="11723"/>
            <a:ext cx="733112" cy="733112"/>
          </a:xfrm>
          <a:prstGeom prst="rect">
            <a:avLst/>
          </a:prstGeom>
        </p:spPr>
      </p:pic>
      <p:sp>
        <p:nvSpPr>
          <p:cNvPr id="10" name="Title 1">
            <a:extLst>
              <a:ext uri="{FF2B5EF4-FFF2-40B4-BE49-F238E27FC236}">
                <a16:creationId xmlns:a16="http://schemas.microsoft.com/office/drawing/2014/main" id="{F387387C-8243-BD47-9F72-9C3D6C8C8152}"/>
              </a:ext>
            </a:extLst>
          </p:cNvPr>
          <p:cNvSpPr txBox="1">
            <a:spLocks/>
          </p:cNvSpPr>
          <p:nvPr/>
        </p:nvSpPr>
        <p:spPr>
          <a:xfrm>
            <a:off x="2236650" y="76521"/>
            <a:ext cx="7784984" cy="5575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rPr>
              <a:t>Machine Learning Model </a:t>
            </a:r>
            <a:endParaRPr kumimoji="0" lang="en-US" sz="2000" b="0"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sp>
        <p:nvSpPr>
          <p:cNvPr id="3" name="Rectangle 2">
            <a:extLst>
              <a:ext uri="{FF2B5EF4-FFF2-40B4-BE49-F238E27FC236}">
                <a16:creationId xmlns:a16="http://schemas.microsoft.com/office/drawing/2014/main" id="{430BA332-DB3E-6648-86E7-E75054448EEF}"/>
              </a:ext>
            </a:extLst>
          </p:cNvPr>
          <p:cNvSpPr/>
          <p:nvPr/>
        </p:nvSpPr>
        <p:spPr>
          <a:xfrm>
            <a:off x="3910556" y="3938130"/>
            <a:ext cx="1950942" cy="1905334"/>
          </a:xfrm>
          <a:prstGeom prst="rect">
            <a:avLst/>
          </a:prstGeom>
          <a:solidFill>
            <a:srgbClr val="3DB2C2"/>
          </a:solidFill>
          <a:ln>
            <a:solidFill>
              <a:srgbClr val="369B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entury Gothic" panose="020B0502020202020204" pitchFamily="34" charset="0"/>
              </a:rPr>
              <a:t>True Positive</a:t>
            </a:r>
          </a:p>
        </p:txBody>
      </p:sp>
      <p:sp>
        <p:nvSpPr>
          <p:cNvPr id="8" name="Rectangle 7">
            <a:extLst>
              <a:ext uri="{FF2B5EF4-FFF2-40B4-BE49-F238E27FC236}">
                <a16:creationId xmlns:a16="http://schemas.microsoft.com/office/drawing/2014/main" id="{38393040-2535-E246-A6C6-9AC5367F2290}"/>
              </a:ext>
            </a:extLst>
          </p:cNvPr>
          <p:cNvSpPr/>
          <p:nvPr/>
        </p:nvSpPr>
        <p:spPr>
          <a:xfrm>
            <a:off x="1954838" y="3938130"/>
            <a:ext cx="1950942" cy="1905334"/>
          </a:xfrm>
          <a:prstGeom prst="rect">
            <a:avLst/>
          </a:prstGeom>
          <a:solidFill>
            <a:srgbClr val="3DB2C2"/>
          </a:solidFill>
          <a:ln>
            <a:solidFill>
              <a:srgbClr val="369B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entury Gothic" panose="020B0502020202020204" pitchFamily="34" charset="0"/>
              </a:rPr>
              <a:t>False Positive</a:t>
            </a:r>
          </a:p>
        </p:txBody>
      </p:sp>
      <p:sp>
        <p:nvSpPr>
          <p:cNvPr id="11" name="Rectangle 10">
            <a:extLst>
              <a:ext uri="{FF2B5EF4-FFF2-40B4-BE49-F238E27FC236}">
                <a16:creationId xmlns:a16="http://schemas.microsoft.com/office/drawing/2014/main" id="{18E62D53-5EC2-514D-AD40-57E5F7D39B92}"/>
              </a:ext>
            </a:extLst>
          </p:cNvPr>
          <p:cNvSpPr/>
          <p:nvPr/>
        </p:nvSpPr>
        <p:spPr>
          <a:xfrm>
            <a:off x="3910556" y="2032796"/>
            <a:ext cx="1950942" cy="1905334"/>
          </a:xfrm>
          <a:prstGeom prst="rect">
            <a:avLst/>
          </a:prstGeom>
          <a:solidFill>
            <a:srgbClr val="3DB2C2"/>
          </a:solidFill>
          <a:ln>
            <a:solidFill>
              <a:srgbClr val="369B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entury Gothic" panose="020B0502020202020204" pitchFamily="34" charset="0"/>
              </a:rPr>
              <a:t>False Negative</a:t>
            </a:r>
          </a:p>
        </p:txBody>
      </p:sp>
      <p:sp>
        <p:nvSpPr>
          <p:cNvPr id="12" name="Rectangle 11">
            <a:extLst>
              <a:ext uri="{FF2B5EF4-FFF2-40B4-BE49-F238E27FC236}">
                <a16:creationId xmlns:a16="http://schemas.microsoft.com/office/drawing/2014/main" id="{A620D038-530A-FD47-BC21-AB2489E2A11B}"/>
              </a:ext>
            </a:extLst>
          </p:cNvPr>
          <p:cNvSpPr/>
          <p:nvPr/>
        </p:nvSpPr>
        <p:spPr>
          <a:xfrm>
            <a:off x="1959613" y="2032796"/>
            <a:ext cx="1950942" cy="1905334"/>
          </a:xfrm>
          <a:prstGeom prst="rect">
            <a:avLst/>
          </a:prstGeom>
          <a:solidFill>
            <a:srgbClr val="3DB2C2"/>
          </a:solidFill>
          <a:ln>
            <a:solidFill>
              <a:srgbClr val="369B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entury Gothic" panose="020B0502020202020204" pitchFamily="34" charset="0"/>
              </a:rPr>
              <a:t>True Negative</a:t>
            </a:r>
          </a:p>
        </p:txBody>
      </p:sp>
      <p:sp>
        <p:nvSpPr>
          <p:cNvPr id="5" name="TextBox 4">
            <a:extLst>
              <a:ext uri="{FF2B5EF4-FFF2-40B4-BE49-F238E27FC236}">
                <a16:creationId xmlns:a16="http://schemas.microsoft.com/office/drawing/2014/main" id="{0C674B7C-EF7D-8D42-AAF0-EB4D883555D5}"/>
              </a:ext>
            </a:extLst>
          </p:cNvPr>
          <p:cNvSpPr txBox="1"/>
          <p:nvPr/>
        </p:nvSpPr>
        <p:spPr>
          <a:xfrm>
            <a:off x="2501389" y="939836"/>
            <a:ext cx="2808782" cy="369332"/>
          </a:xfrm>
          <a:prstGeom prst="rect">
            <a:avLst/>
          </a:prstGeom>
          <a:noFill/>
        </p:spPr>
        <p:txBody>
          <a:bodyPr wrap="none" rtlCol="0">
            <a:spAutoFit/>
          </a:bodyPr>
          <a:lstStyle/>
          <a:p>
            <a:r>
              <a:rPr lang="en-US" dirty="0">
                <a:latin typeface="Century Gothic" panose="020B0502020202020204" pitchFamily="34" charset="0"/>
              </a:rPr>
              <a:t>Predicted Performance</a:t>
            </a:r>
          </a:p>
        </p:txBody>
      </p:sp>
      <p:sp>
        <p:nvSpPr>
          <p:cNvPr id="13" name="TextBox 12">
            <a:extLst>
              <a:ext uri="{FF2B5EF4-FFF2-40B4-BE49-F238E27FC236}">
                <a16:creationId xmlns:a16="http://schemas.microsoft.com/office/drawing/2014/main" id="{632F0B84-023A-C848-83F4-A5BBAF458946}"/>
              </a:ext>
            </a:extLst>
          </p:cNvPr>
          <p:cNvSpPr txBox="1"/>
          <p:nvPr/>
        </p:nvSpPr>
        <p:spPr>
          <a:xfrm rot="16200000">
            <a:off x="-208084" y="3753464"/>
            <a:ext cx="2454518" cy="369332"/>
          </a:xfrm>
          <a:prstGeom prst="rect">
            <a:avLst/>
          </a:prstGeom>
          <a:noFill/>
        </p:spPr>
        <p:txBody>
          <a:bodyPr wrap="none" rtlCol="0">
            <a:spAutoFit/>
          </a:bodyPr>
          <a:lstStyle/>
          <a:p>
            <a:r>
              <a:rPr lang="en-US" dirty="0">
                <a:latin typeface="Century Gothic" panose="020B0502020202020204" pitchFamily="34" charset="0"/>
              </a:rPr>
              <a:t>Actual Performance</a:t>
            </a:r>
          </a:p>
        </p:txBody>
      </p:sp>
      <p:sp>
        <p:nvSpPr>
          <p:cNvPr id="16" name="TextBox 15">
            <a:extLst>
              <a:ext uri="{FF2B5EF4-FFF2-40B4-BE49-F238E27FC236}">
                <a16:creationId xmlns:a16="http://schemas.microsoft.com/office/drawing/2014/main" id="{8EEFD7DF-34EF-7D45-9A37-FFF571D04696}"/>
              </a:ext>
            </a:extLst>
          </p:cNvPr>
          <p:cNvSpPr txBox="1"/>
          <p:nvPr/>
        </p:nvSpPr>
        <p:spPr>
          <a:xfrm rot="16200000">
            <a:off x="926298" y="2646400"/>
            <a:ext cx="1406772" cy="646331"/>
          </a:xfrm>
          <a:prstGeom prst="rect">
            <a:avLst/>
          </a:prstGeom>
          <a:noFill/>
        </p:spPr>
        <p:txBody>
          <a:bodyPr wrap="square" rtlCol="0">
            <a:spAutoFit/>
          </a:bodyPr>
          <a:lstStyle/>
          <a:p>
            <a:pPr algn="ctr"/>
            <a:r>
              <a:rPr lang="en-US" dirty="0">
                <a:latin typeface="Century Gothic" panose="020B0502020202020204" pitchFamily="34" charset="0"/>
              </a:rPr>
              <a:t>Non-High Performer</a:t>
            </a:r>
          </a:p>
        </p:txBody>
      </p:sp>
      <p:sp>
        <p:nvSpPr>
          <p:cNvPr id="17" name="TextBox 16">
            <a:extLst>
              <a:ext uri="{FF2B5EF4-FFF2-40B4-BE49-F238E27FC236}">
                <a16:creationId xmlns:a16="http://schemas.microsoft.com/office/drawing/2014/main" id="{9F843380-3793-3B47-9392-184CE4D5A9A2}"/>
              </a:ext>
            </a:extLst>
          </p:cNvPr>
          <p:cNvSpPr txBox="1"/>
          <p:nvPr/>
        </p:nvSpPr>
        <p:spPr>
          <a:xfrm rot="16200000">
            <a:off x="900055" y="4551733"/>
            <a:ext cx="1406772" cy="646331"/>
          </a:xfrm>
          <a:prstGeom prst="rect">
            <a:avLst/>
          </a:prstGeom>
          <a:noFill/>
        </p:spPr>
        <p:txBody>
          <a:bodyPr wrap="square" rtlCol="0">
            <a:spAutoFit/>
          </a:bodyPr>
          <a:lstStyle/>
          <a:p>
            <a:pPr algn="ctr"/>
            <a:r>
              <a:rPr lang="en-US" dirty="0">
                <a:latin typeface="Century Gothic" panose="020B0502020202020204" pitchFamily="34" charset="0"/>
              </a:rPr>
              <a:t>High Performer</a:t>
            </a:r>
          </a:p>
        </p:txBody>
      </p:sp>
      <p:sp>
        <p:nvSpPr>
          <p:cNvPr id="18" name="TextBox 17">
            <a:extLst>
              <a:ext uri="{FF2B5EF4-FFF2-40B4-BE49-F238E27FC236}">
                <a16:creationId xmlns:a16="http://schemas.microsoft.com/office/drawing/2014/main" id="{5AD85FAF-FC63-1A4E-AFB8-E79C55BE9DE3}"/>
              </a:ext>
            </a:extLst>
          </p:cNvPr>
          <p:cNvSpPr txBox="1"/>
          <p:nvPr/>
        </p:nvSpPr>
        <p:spPr>
          <a:xfrm>
            <a:off x="4175876" y="1386465"/>
            <a:ext cx="1406772" cy="646331"/>
          </a:xfrm>
          <a:prstGeom prst="rect">
            <a:avLst/>
          </a:prstGeom>
          <a:noFill/>
        </p:spPr>
        <p:txBody>
          <a:bodyPr wrap="square" rtlCol="0">
            <a:spAutoFit/>
          </a:bodyPr>
          <a:lstStyle/>
          <a:p>
            <a:pPr algn="ctr"/>
            <a:r>
              <a:rPr lang="en-US" dirty="0">
                <a:latin typeface="Century Gothic" panose="020B0502020202020204" pitchFamily="34" charset="0"/>
              </a:rPr>
              <a:t>High Performer</a:t>
            </a:r>
          </a:p>
        </p:txBody>
      </p:sp>
      <p:sp>
        <p:nvSpPr>
          <p:cNvPr id="19" name="TextBox 18">
            <a:extLst>
              <a:ext uri="{FF2B5EF4-FFF2-40B4-BE49-F238E27FC236}">
                <a16:creationId xmlns:a16="http://schemas.microsoft.com/office/drawing/2014/main" id="{0128157C-F630-5B49-9F6D-4541C018321A}"/>
              </a:ext>
            </a:extLst>
          </p:cNvPr>
          <p:cNvSpPr txBox="1"/>
          <p:nvPr/>
        </p:nvSpPr>
        <p:spPr>
          <a:xfrm>
            <a:off x="2224934" y="1339081"/>
            <a:ext cx="1406772" cy="646331"/>
          </a:xfrm>
          <a:prstGeom prst="rect">
            <a:avLst/>
          </a:prstGeom>
          <a:noFill/>
        </p:spPr>
        <p:txBody>
          <a:bodyPr wrap="square" rtlCol="0">
            <a:spAutoFit/>
          </a:bodyPr>
          <a:lstStyle/>
          <a:p>
            <a:pPr algn="ctr"/>
            <a:r>
              <a:rPr lang="en-US" dirty="0">
                <a:latin typeface="Century Gothic" panose="020B0502020202020204" pitchFamily="34" charset="0"/>
              </a:rPr>
              <a:t>Non-High Performer</a:t>
            </a:r>
          </a:p>
        </p:txBody>
      </p:sp>
      <p:sp>
        <p:nvSpPr>
          <p:cNvPr id="20" name="TextBox 19">
            <a:extLst>
              <a:ext uri="{FF2B5EF4-FFF2-40B4-BE49-F238E27FC236}">
                <a16:creationId xmlns:a16="http://schemas.microsoft.com/office/drawing/2014/main" id="{51F5748D-01AB-7541-AD82-D8CBAE28374C}"/>
              </a:ext>
            </a:extLst>
          </p:cNvPr>
          <p:cNvSpPr txBox="1"/>
          <p:nvPr/>
        </p:nvSpPr>
        <p:spPr>
          <a:xfrm>
            <a:off x="6797606" y="2657289"/>
            <a:ext cx="4114119" cy="2031325"/>
          </a:xfrm>
          <a:prstGeom prst="rect">
            <a:avLst/>
          </a:prstGeom>
          <a:noFill/>
        </p:spPr>
        <p:txBody>
          <a:bodyPr wrap="square" rtlCol="0">
            <a:spAutoFit/>
          </a:bodyPr>
          <a:lstStyle/>
          <a:p>
            <a:r>
              <a:rPr lang="en-US" b="1" dirty="0">
                <a:latin typeface="Century Gothic" panose="020B0502020202020204" pitchFamily="34" charset="0"/>
              </a:rPr>
              <a:t>F1 Score</a:t>
            </a: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Takes into consideration</a:t>
            </a:r>
          </a:p>
          <a:p>
            <a:pPr marL="742950" lvl="1" indent="-285750">
              <a:buFont typeface="Arial" panose="020B0604020202020204" pitchFamily="34" charset="0"/>
              <a:buChar char="•"/>
            </a:pPr>
            <a:r>
              <a:rPr lang="en-US" dirty="0">
                <a:latin typeface="Century Gothic" panose="020B0502020202020204" pitchFamily="34" charset="0"/>
              </a:rPr>
              <a:t>False Positive</a:t>
            </a:r>
          </a:p>
          <a:p>
            <a:pPr marL="742950" lvl="1" indent="-285750">
              <a:buFont typeface="Arial" panose="020B0604020202020204" pitchFamily="34" charset="0"/>
              <a:buChar char="•"/>
            </a:pPr>
            <a:r>
              <a:rPr lang="en-US" dirty="0">
                <a:latin typeface="Century Gothic" panose="020B0502020202020204" pitchFamily="34" charset="0"/>
              </a:rPr>
              <a:t>False Negative</a:t>
            </a:r>
          </a:p>
          <a:p>
            <a:pPr marL="742950" lvl="1"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Recommend for unbalance sets</a:t>
            </a:r>
          </a:p>
        </p:txBody>
      </p:sp>
      <p:sp>
        <p:nvSpPr>
          <p:cNvPr id="4" name="Slide Number Placeholder 3">
            <a:extLst>
              <a:ext uri="{FF2B5EF4-FFF2-40B4-BE49-F238E27FC236}">
                <a16:creationId xmlns:a16="http://schemas.microsoft.com/office/drawing/2014/main" id="{514C3B26-2038-4E54-8714-3F4F89906DCA}"/>
              </a:ext>
            </a:extLst>
          </p:cNvPr>
          <p:cNvSpPr>
            <a:spLocks noGrp="1"/>
          </p:cNvSpPr>
          <p:nvPr>
            <p:ph type="sldNum" sz="quarter" idx="12"/>
          </p:nvPr>
        </p:nvSpPr>
        <p:spPr/>
        <p:txBody>
          <a:bodyPr/>
          <a:lstStyle/>
          <a:p>
            <a:fld id="{47420192-A74A-4A31-91AA-245FB6EA723F}" type="slidenum">
              <a:rPr lang="en-CA" smtClean="0"/>
              <a:t>29</a:t>
            </a:fld>
            <a:endParaRPr lang="en-CA"/>
          </a:p>
        </p:txBody>
      </p:sp>
    </p:spTree>
    <p:extLst>
      <p:ext uri="{BB962C8B-B14F-4D97-AF65-F5344CB8AC3E}">
        <p14:creationId xmlns:p14="http://schemas.microsoft.com/office/powerpoint/2010/main" val="3212819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D7AD14B-2C13-44AE-AB41-533BF2F10A09}"/>
              </a:ext>
            </a:extLst>
          </p:cNvPr>
          <p:cNvSpPr txBox="1">
            <a:spLocks/>
          </p:cNvSpPr>
          <p:nvPr/>
        </p:nvSpPr>
        <p:spPr>
          <a:xfrm>
            <a:off x="3406504" y="-46978"/>
            <a:ext cx="6548846" cy="75655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pic>
        <p:nvPicPr>
          <p:cNvPr id="2" name="Picture 1">
            <a:extLst>
              <a:ext uri="{FF2B5EF4-FFF2-40B4-BE49-F238E27FC236}">
                <a16:creationId xmlns:a16="http://schemas.microsoft.com/office/drawing/2014/main" id="{6028C49B-CEE0-9646-9E83-033B3ECC7042}"/>
              </a:ext>
            </a:extLst>
          </p:cNvPr>
          <p:cNvPicPr>
            <a:picLocks noChangeAspect="1"/>
          </p:cNvPicPr>
          <p:nvPr/>
        </p:nvPicPr>
        <p:blipFill>
          <a:blip r:embed="rId2"/>
          <a:stretch>
            <a:fillRect/>
          </a:stretch>
        </p:blipFill>
        <p:spPr>
          <a:xfrm>
            <a:off x="11417153" y="11723"/>
            <a:ext cx="733112" cy="733112"/>
          </a:xfrm>
          <a:prstGeom prst="rect">
            <a:avLst/>
          </a:prstGeom>
        </p:spPr>
      </p:pic>
      <p:sp>
        <p:nvSpPr>
          <p:cNvPr id="7" name="TextBox 6">
            <a:extLst>
              <a:ext uri="{FF2B5EF4-FFF2-40B4-BE49-F238E27FC236}">
                <a16:creationId xmlns:a16="http://schemas.microsoft.com/office/drawing/2014/main" id="{EAA2BB8E-AEA3-A34C-8655-63C1DE28817D}"/>
              </a:ext>
            </a:extLst>
          </p:cNvPr>
          <p:cNvSpPr txBox="1"/>
          <p:nvPr/>
        </p:nvSpPr>
        <p:spPr>
          <a:xfrm>
            <a:off x="947738" y="1233488"/>
            <a:ext cx="9648093" cy="2677656"/>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entury Gothic" panose="020B0502020202020204" pitchFamily="34" charset="0"/>
              </a:rPr>
              <a:t>Provide a quantitively measures about the traits of “high performing” employees   </a:t>
            </a: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An employee high performance persona</a:t>
            </a:r>
          </a:p>
          <a:p>
            <a:pPr marL="285750" indent="-285750">
              <a:buFont typeface="Arial" panose="020B0604020202020204" pitchFamily="34" charset="0"/>
              <a:buChar char="•"/>
            </a:pPr>
            <a:endParaRPr lang="en-US" dirty="0">
              <a:latin typeface="Century Gothic" panose="020B0502020202020204" pitchFamily="34" charset="0"/>
            </a:endParaRPr>
          </a:p>
          <a:p>
            <a:pPr marL="742950" lvl="1" indent="-285750">
              <a:buFont typeface="Arial" panose="020B0604020202020204" pitchFamily="34" charset="0"/>
              <a:buChar char="•"/>
            </a:pPr>
            <a:r>
              <a:rPr lang="en-US" dirty="0">
                <a:latin typeface="Century Gothic" panose="020B0502020202020204" pitchFamily="34" charset="0"/>
              </a:rPr>
              <a:t>Higher caliber of employee </a:t>
            </a:r>
          </a:p>
          <a:p>
            <a:pPr marL="742950" lvl="1" indent="-285750">
              <a:buFont typeface="Arial" panose="020B0604020202020204" pitchFamily="34" charset="0"/>
              <a:buChar char="•"/>
            </a:pPr>
            <a:endParaRPr lang="en-US" dirty="0">
              <a:latin typeface="Century Gothic" panose="020B0502020202020204" pitchFamily="34" charset="0"/>
            </a:endParaRPr>
          </a:p>
          <a:p>
            <a:pPr marL="742950" lvl="1" indent="-285750">
              <a:buFont typeface="Arial" panose="020B0604020202020204" pitchFamily="34" charset="0"/>
              <a:buChar char="•"/>
            </a:pPr>
            <a:r>
              <a:rPr lang="en-US" dirty="0">
                <a:latin typeface="Century Gothic" panose="020B0502020202020204" pitchFamily="34" charset="0"/>
              </a:rPr>
              <a:t>Increase number of phone activation per employee  </a:t>
            </a:r>
          </a:p>
          <a:p>
            <a:pPr marL="742950" lvl="1" indent="-285750">
              <a:buFont typeface="Arial" panose="020B0604020202020204" pitchFamily="34" charset="0"/>
              <a:buChar char="•"/>
            </a:pPr>
            <a:endParaRPr lang="en-US" dirty="0">
              <a:latin typeface="Century Gothic" panose="020B0502020202020204" pitchFamily="34" charset="0"/>
            </a:endParaRPr>
          </a:p>
          <a:p>
            <a:endParaRPr lang="en-US" sz="2400" dirty="0">
              <a:latin typeface="Century Gothic" panose="020B0502020202020204" pitchFamily="34" charset="0"/>
            </a:endParaRPr>
          </a:p>
        </p:txBody>
      </p:sp>
      <p:sp>
        <p:nvSpPr>
          <p:cNvPr id="10" name="Title 1">
            <a:extLst>
              <a:ext uri="{FF2B5EF4-FFF2-40B4-BE49-F238E27FC236}">
                <a16:creationId xmlns:a16="http://schemas.microsoft.com/office/drawing/2014/main" id="{F387387C-8243-BD47-9F72-9C3D6C8C8152}"/>
              </a:ext>
            </a:extLst>
          </p:cNvPr>
          <p:cNvSpPr txBox="1">
            <a:spLocks/>
          </p:cNvSpPr>
          <p:nvPr/>
        </p:nvSpPr>
        <p:spPr>
          <a:xfrm>
            <a:off x="2236650" y="123413"/>
            <a:ext cx="7784984" cy="5575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lang="en-US" sz="2400" dirty="0">
                <a:solidFill>
                  <a:srgbClr val="3F3F3F"/>
                </a:solidFill>
                <a:latin typeface="Century Gothic" panose="020B0502020202020204" pitchFamily="34" charset="0"/>
              </a:rPr>
              <a:t>Objective</a:t>
            </a:r>
            <a:endParaRPr kumimoji="0" lang="en-US" sz="2000" b="0"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sp>
        <p:nvSpPr>
          <p:cNvPr id="3" name="Slide Number Placeholder 2">
            <a:extLst>
              <a:ext uri="{FF2B5EF4-FFF2-40B4-BE49-F238E27FC236}">
                <a16:creationId xmlns:a16="http://schemas.microsoft.com/office/drawing/2014/main" id="{347D819F-C0BB-44CB-80EE-BF2B76B6F617}"/>
              </a:ext>
            </a:extLst>
          </p:cNvPr>
          <p:cNvSpPr>
            <a:spLocks noGrp="1"/>
          </p:cNvSpPr>
          <p:nvPr>
            <p:ph type="sldNum" sz="quarter" idx="12"/>
          </p:nvPr>
        </p:nvSpPr>
        <p:spPr/>
        <p:txBody>
          <a:bodyPr/>
          <a:lstStyle/>
          <a:p>
            <a:fld id="{47420192-A74A-4A31-91AA-245FB6EA723F}" type="slidenum">
              <a:rPr lang="en-CA" smtClean="0"/>
              <a:t>3</a:t>
            </a:fld>
            <a:endParaRPr lang="en-CA"/>
          </a:p>
        </p:txBody>
      </p:sp>
    </p:spTree>
    <p:extLst>
      <p:ext uri="{BB962C8B-B14F-4D97-AF65-F5344CB8AC3E}">
        <p14:creationId xmlns:p14="http://schemas.microsoft.com/office/powerpoint/2010/main" val="12440065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riangle 2">
            <a:extLst>
              <a:ext uri="{FF2B5EF4-FFF2-40B4-BE49-F238E27FC236}">
                <a16:creationId xmlns:a16="http://schemas.microsoft.com/office/drawing/2014/main" id="{D180E8AA-C09F-0149-B740-EEEA576BF932}"/>
              </a:ext>
            </a:extLst>
          </p:cNvPr>
          <p:cNvSpPr/>
          <p:nvPr/>
        </p:nvSpPr>
        <p:spPr>
          <a:xfrm rot="10800000">
            <a:off x="1488830" y="2812141"/>
            <a:ext cx="3456395" cy="2543907"/>
          </a:xfrm>
          <a:prstGeom prst="triangle">
            <a:avLst/>
          </a:prstGeom>
          <a:solidFill>
            <a:srgbClr val="3DB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B98E11B-A28C-0C4C-8D4F-C37144E62993}"/>
              </a:ext>
            </a:extLst>
          </p:cNvPr>
          <p:cNvSpPr/>
          <p:nvPr/>
        </p:nvSpPr>
        <p:spPr>
          <a:xfrm>
            <a:off x="3000150" y="5004356"/>
            <a:ext cx="433754" cy="703384"/>
          </a:xfrm>
          <a:prstGeom prst="rect">
            <a:avLst/>
          </a:prstGeom>
          <a:solidFill>
            <a:srgbClr val="3DB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ED7AD14B-2C13-44AE-AB41-533BF2F10A09}"/>
              </a:ext>
            </a:extLst>
          </p:cNvPr>
          <p:cNvSpPr txBox="1">
            <a:spLocks/>
          </p:cNvSpPr>
          <p:nvPr/>
        </p:nvSpPr>
        <p:spPr>
          <a:xfrm>
            <a:off x="3406504" y="-46978"/>
            <a:ext cx="6548846" cy="75655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pic>
        <p:nvPicPr>
          <p:cNvPr id="2" name="Picture 1">
            <a:extLst>
              <a:ext uri="{FF2B5EF4-FFF2-40B4-BE49-F238E27FC236}">
                <a16:creationId xmlns:a16="http://schemas.microsoft.com/office/drawing/2014/main" id="{6028C49B-CEE0-9646-9E83-033B3ECC7042}"/>
              </a:ext>
            </a:extLst>
          </p:cNvPr>
          <p:cNvPicPr>
            <a:picLocks noChangeAspect="1"/>
          </p:cNvPicPr>
          <p:nvPr/>
        </p:nvPicPr>
        <p:blipFill>
          <a:blip r:embed="rId2"/>
          <a:stretch>
            <a:fillRect/>
          </a:stretch>
        </p:blipFill>
        <p:spPr>
          <a:xfrm>
            <a:off x="11417153" y="11723"/>
            <a:ext cx="733112" cy="733112"/>
          </a:xfrm>
          <a:prstGeom prst="rect">
            <a:avLst/>
          </a:prstGeom>
        </p:spPr>
      </p:pic>
      <p:sp>
        <p:nvSpPr>
          <p:cNvPr id="7" name="TextBox 6">
            <a:extLst>
              <a:ext uri="{FF2B5EF4-FFF2-40B4-BE49-F238E27FC236}">
                <a16:creationId xmlns:a16="http://schemas.microsoft.com/office/drawing/2014/main" id="{EAA2BB8E-AEA3-A34C-8655-63C1DE28817D}"/>
              </a:ext>
            </a:extLst>
          </p:cNvPr>
          <p:cNvSpPr txBox="1"/>
          <p:nvPr/>
        </p:nvSpPr>
        <p:spPr>
          <a:xfrm>
            <a:off x="6871738" y="1844988"/>
            <a:ext cx="3679031" cy="923330"/>
          </a:xfrm>
          <a:prstGeom prst="rect">
            <a:avLst/>
          </a:prstGeom>
          <a:noFill/>
        </p:spPr>
        <p:txBody>
          <a:bodyPr wrap="square" rtlCol="0">
            <a:spAutoFit/>
          </a:bodyPr>
          <a:lstStyle/>
          <a:p>
            <a:r>
              <a:rPr lang="en-US" dirty="0" err="1">
                <a:latin typeface="Century Gothic" panose="020B0502020202020204" pitchFamily="34" charset="0"/>
              </a:rPr>
              <a:t>LassoCV</a:t>
            </a:r>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9/68 features selected</a:t>
            </a:r>
          </a:p>
          <a:p>
            <a:pPr marL="285750" indent="-285750">
              <a:buFont typeface="Arial" panose="020B0604020202020204" pitchFamily="34" charset="0"/>
              <a:buChar char="•"/>
            </a:pPr>
            <a:r>
              <a:rPr lang="en-US" dirty="0">
                <a:latin typeface="Century Gothic" panose="020B0502020202020204" pitchFamily="34" charset="0"/>
              </a:rPr>
              <a:t>All features make sense</a:t>
            </a:r>
          </a:p>
        </p:txBody>
      </p:sp>
      <p:sp>
        <p:nvSpPr>
          <p:cNvPr id="10" name="Title 1">
            <a:extLst>
              <a:ext uri="{FF2B5EF4-FFF2-40B4-BE49-F238E27FC236}">
                <a16:creationId xmlns:a16="http://schemas.microsoft.com/office/drawing/2014/main" id="{F387387C-8243-BD47-9F72-9C3D6C8C8152}"/>
              </a:ext>
            </a:extLst>
          </p:cNvPr>
          <p:cNvSpPr txBox="1">
            <a:spLocks/>
          </p:cNvSpPr>
          <p:nvPr/>
        </p:nvSpPr>
        <p:spPr>
          <a:xfrm>
            <a:off x="2236650" y="76521"/>
            <a:ext cx="7784984" cy="5575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rPr>
              <a:t>Machine Learning Model – Feature Selection</a:t>
            </a:r>
            <a:endParaRPr kumimoji="0" lang="en-US" sz="2000" b="0"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sp>
        <p:nvSpPr>
          <p:cNvPr id="5" name="Rounded Rectangle 4">
            <a:extLst>
              <a:ext uri="{FF2B5EF4-FFF2-40B4-BE49-F238E27FC236}">
                <a16:creationId xmlns:a16="http://schemas.microsoft.com/office/drawing/2014/main" id="{A92FD655-B705-DC47-8CB7-0CE3702AD36F}"/>
              </a:ext>
            </a:extLst>
          </p:cNvPr>
          <p:cNvSpPr/>
          <p:nvPr/>
        </p:nvSpPr>
        <p:spPr>
          <a:xfrm>
            <a:off x="1641231" y="1844988"/>
            <a:ext cx="773723" cy="386862"/>
          </a:xfrm>
          <a:prstGeom prst="roundRect">
            <a:avLst/>
          </a:prstGeom>
          <a:solidFill>
            <a:srgbClr val="3DB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Century Gothic" panose="020B0502020202020204" pitchFamily="34" charset="0"/>
              </a:rPr>
              <a:t>Arts</a:t>
            </a:r>
          </a:p>
        </p:txBody>
      </p:sp>
      <p:sp>
        <p:nvSpPr>
          <p:cNvPr id="11" name="Rounded Rectangle 10">
            <a:extLst>
              <a:ext uri="{FF2B5EF4-FFF2-40B4-BE49-F238E27FC236}">
                <a16:creationId xmlns:a16="http://schemas.microsoft.com/office/drawing/2014/main" id="{90B5ED40-3856-2248-82C3-605D296822A4}"/>
              </a:ext>
            </a:extLst>
          </p:cNvPr>
          <p:cNvSpPr/>
          <p:nvPr/>
        </p:nvSpPr>
        <p:spPr>
          <a:xfrm>
            <a:off x="3335215" y="2231850"/>
            <a:ext cx="773723" cy="386862"/>
          </a:xfrm>
          <a:prstGeom prst="roundRect">
            <a:avLst/>
          </a:prstGeom>
          <a:solidFill>
            <a:srgbClr val="3DB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Century Gothic" panose="020B0502020202020204" pitchFamily="34" charset="0"/>
              </a:rPr>
              <a:t>Food Service</a:t>
            </a:r>
          </a:p>
        </p:txBody>
      </p:sp>
      <p:sp>
        <p:nvSpPr>
          <p:cNvPr id="12" name="Rounded Rectangle 11">
            <a:extLst>
              <a:ext uri="{FF2B5EF4-FFF2-40B4-BE49-F238E27FC236}">
                <a16:creationId xmlns:a16="http://schemas.microsoft.com/office/drawing/2014/main" id="{858707E4-6723-EA48-B957-77B266A780A9}"/>
              </a:ext>
            </a:extLst>
          </p:cNvPr>
          <p:cNvSpPr/>
          <p:nvPr/>
        </p:nvSpPr>
        <p:spPr>
          <a:xfrm>
            <a:off x="2830165" y="5931144"/>
            <a:ext cx="773723" cy="386862"/>
          </a:xfrm>
          <a:prstGeom prst="roundRect">
            <a:avLst/>
          </a:prstGeom>
          <a:solidFill>
            <a:srgbClr val="3DB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Century Gothic" panose="020B0502020202020204" pitchFamily="34" charset="0"/>
              </a:rPr>
              <a:t>Trilingual Flag</a:t>
            </a:r>
          </a:p>
        </p:txBody>
      </p:sp>
      <p:sp>
        <p:nvSpPr>
          <p:cNvPr id="13" name="Rounded Rectangle 12">
            <a:extLst>
              <a:ext uri="{FF2B5EF4-FFF2-40B4-BE49-F238E27FC236}">
                <a16:creationId xmlns:a16="http://schemas.microsoft.com/office/drawing/2014/main" id="{E45FF454-66B7-5F48-9BFB-4929BCDAAFD4}"/>
              </a:ext>
            </a:extLst>
          </p:cNvPr>
          <p:cNvSpPr/>
          <p:nvPr/>
        </p:nvSpPr>
        <p:spPr>
          <a:xfrm>
            <a:off x="2561491" y="1420891"/>
            <a:ext cx="773723" cy="386862"/>
          </a:xfrm>
          <a:prstGeom prst="roundRect">
            <a:avLst/>
          </a:prstGeom>
          <a:solidFill>
            <a:srgbClr val="3DB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latin typeface="Century Gothic" panose="020B0502020202020204" pitchFamily="34" charset="0"/>
              </a:rPr>
              <a:t>Highest Degree</a:t>
            </a:r>
          </a:p>
        </p:txBody>
      </p:sp>
      <p:sp>
        <p:nvSpPr>
          <p:cNvPr id="14" name="TextBox 13">
            <a:extLst>
              <a:ext uri="{FF2B5EF4-FFF2-40B4-BE49-F238E27FC236}">
                <a16:creationId xmlns:a16="http://schemas.microsoft.com/office/drawing/2014/main" id="{A0D0FB63-601F-2447-AEDF-DA8BC5C54F2E}"/>
              </a:ext>
            </a:extLst>
          </p:cNvPr>
          <p:cNvSpPr txBox="1"/>
          <p:nvPr/>
        </p:nvSpPr>
        <p:spPr>
          <a:xfrm>
            <a:off x="6871738" y="3622429"/>
            <a:ext cx="4124508" cy="923330"/>
          </a:xfrm>
          <a:prstGeom prst="rect">
            <a:avLst/>
          </a:prstGeom>
          <a:noFill/>
        </p:spPr>
        <p:txBody>
          <a:bodyPr wrap="square" rtlCol="0">
            <a:spAutoFit/>
          </a:bodyPr>
          <a:lstStyle/>
          <a:p>
            <a:r>
              <a:rPr lang="en-US" dirty="0">
                <a:latin typeface="Century Gothic" panose="020B0502020202020204" pitchFamily="34" charset="0"/>
              </a:rPr>
              <a:t>REFCV</a:t>
            </a:r>
          </a:p>
          <a:p>
            <a:pPr marL="285750" indent="-285750">
              <a:buFont typeface="Arial" panose="020B0604020202020204" pitchFamily="34" charset="0"/>
              <a:buChar char="•"/>
            </a:pPr>
            <a:r>
              <a:rPr lang="en-US" dirty="0">
                <a:latin typeface="Century Gothic" panose="020B0502020202020204" pitchFamily="34" charset="0"/>
              </a:rPr>
              <a:t>46/68 features selected</a:t>
            </a:r>
          </a:p>
          <a:p>
            <a:pPr marL="285750" indent="-285750">
              <a:buFont typeface="Arial" panose="020B0604020202020204" pitchFamily="34" charset="0"/>
              <a:buChar char="•"/>
            </a:pPr>
            <a:r>
              <a:rPr lang="en-US" dirty="0">
                <a:latin typeface="Century Gothic" panose="020B0502020202020204" pitchFamily="34" charset="0"/>
              </a:rPr>
              <a:t>Does not handle multicollinearity</a:t>
            </a:r>
          </a:p>
        </p:txBody>
      </p:sp>
      <p:sp>
        <p:nvSpPr>
          <p:cNvPr id="15" name="Rounded Rectangle 11">
            <a:extLst>
              <a:ext uri="{FF2B5EF4-FFF2-40B4-BE49-F238E27FC236}">
                <a16:creationId xmlns:a16="http://schemas.microsoft.com/office/drawing/2014/main" id="{70108A5A-D011-4CB8-9653-DCDEFA9C6BA7}"/>
              </a:ext>
            </a:extLst>
          </p:cNvPr>
          <p:cNvSpPr/>
          <p:nvPr/>
        </p:nvSpPr>
        <p:spPr>
          <a:xfrm>
            <a:off x="3928863" y="1713968"/>
            <a:ext cx="773723" cy="386862"/>
          </a:xfrm>
          <a:prstGeom prst="roundRect">
            <a:avLst/>
          </a:prstGeom>
          <a:solidFill>
            <a:srgbClr val="3DB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Century Gothic" panose="020B0502020202020204" pitchFamily="34" charset="0"/>
              </a:rPr>
              <a:t>Trilingual Flag</a:t>
            </a:r>
          </a:p>
        </p:txBody>
      </p:sp>
      <p:sp>
        <p:nvSpPr>
          <p:cNvPr id="6" name="Slide Number Placeholder 5">
            <a:extLst>
              <a:ext uri="{FF2B5EF4-FFF2-40B4-BE49-F238E27FC236}">
                <a16:creationId xmlns:a16="http://schemas.microsoft.com/office/drawing/2014/main" id="{8FEE874F-1E52-4E5A-B684-637DC8F329A1}"/>
              </a:ext>
            </a:extLst>
          </p:cNvPr>
          <p:cNvSpPr>
            <a:spLocks noGrp="1"/>
          </p:cNvSpPr>
          <p:nvPr>
            <p:ph type="sldNum" sz="quarter" idx="12"/>
          </p:nvPr>
        </p:nvSpPr>
        <p:spPr/>
        <p:txBody>
          <a:bodyPr/>
          <a:lstStyle/>
          <a:p>
            <a:fld id="{47420192-A74A-4A31-91AA-245FB6EA723F}" type="slidenum">
              <a:rPr lang="en-CA" smtClean="0"/>
              <a:t>30</a:t>
            </a:fld>
            <a:endParaRPr lang="en-CA"/>
          </a:p>
        </p:txBody>
      </p:sp>
    </p:spTree>
    <p:extLst>
      <p:ext uri="{BB962C8B-B14F-4D97-AF65-F5344CB8AC3E}">
        <p14:creationId xmlns:p14="http://schemas.microsoft.com/office/powerpoint/2010/main" val="4644387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D7AD14B-2C13-44AE-AB41-533BF2F10A09}"/>
              </a:ext>
            </a:extLst>
          </p:cNvPr>
          <p:cNvSpPr txBox="1">
            <a:spLocks/>
          </p:cNvSpPr>
          <p:nvPr/>
        </p:nvSpPr>
        <p:spPr>
          <a:xfrm>
            <a:off x="3406504" y="-46978"/>
            <a:ext cx="6548846" cy="75655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pic>
        <p:nvPicPr>
          <p:cNvPr id="2" name="Picture 1">
            <a:extLst>
              <a:ext uri="{FF2B5EF4-FFF2-40B4-BE49-F238E27FC236}">
                <a16:creationId xmlns:a16="http://schemas.microsoft.com/office/drawing/2014/main" id="{6028C49B-CEE0-9646-9E83-033B3ECC7042}"/>
              </a:ext>
            </a:extLst>
          </p:cNvPr>
          <p:cNvPicPr>
            <a:picLocks noChangeAspect="1"/>
          </p:cNvPicPr>
          <p:nvPr/>
        </p:nvPicPr>
        <p:blipFill>
          <a:blip r:embed="rId2"/>
          <a:stretch>
            <a:fillRect/>
          </a:stretch>
        </p:blipFill>
        <p:spPr>
          <a:xfrm>
            <a:off x="11417153" y="11723"/>
            <a:ext cx="733112" cy="733112"/>
          </a:xfrm>
          <a:prstGeom prst="rect">
            <a:avLst/>
          </a:prstGeom>
        </p:spPr>
      </p:pic>
      <p:sp>
        <p:nvSpPr>
          <p:cNvPr id="10" name="Title 1">
            <a:extLst>
              <a:ext uri="{FF2B5EF4-FFF2-40B4-BE49-F238E27FC236}">
                <a16:creationId xmlns:a16="http://schemas.microsoft.com/office/drawing/2014/main" id="{F387387C-8243-BD47-9F72-9C3D6C8C8152}"/>
              </a:ext>
            </a:extLst>
          </p:cNvPr>
          <p:cNvSpPr txBox="1">
            <a:spLocks/>
          </p:cNvSpPr>
          <p:nvPr/>
        </p:nvSpPr>
        <p:spPr>
          <a:xfrm>
            <a:off x="2236650" y="76521"/>
            <a:ext cx="7784984" cy="5575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lang="en-US" sz="2400" dirty="0">
                <a:solidFill>
                  <a:srgbClr val="3F3F3F"/>
                </a:solidFill>
                <a:latin typeface="Century Gothic" panose="020B0502020202020204" pitchFamily="34" charset="0"/>
              </a:rPr>
              <a:t>Machine Learning Model – Model Selection</a:t>
            </a:r>
            <a:endParaRPr kumimoji="0" lang="en-US" sz="2000" b="0"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pic>
        <p:nvPicPr>
          <p:cNvPr id="6" name="Picture 5">
            <a:extLst>
              <a:ext uri="{FF2B5EF4-FFF2-40B4-BE49-F238E27FC236}">
                <a16:creationId xmlns:a16="http://schemas.microsoft.com/office/drawing/2014/main" id="{E47929E4-BF2D-4D19-92AE-5D87DE2CE8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9875" y="2226468"/>
            <a:ext cx="2319338" cy="24050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Chart 7">
            <a:extLst>
              <a:ext uri="{FF2B5EF4-FFF2-40B4-BE49-F238E27FC236}">
                <a16:creationId xmlns:a16="http://schemas.microsoft.com/office/drawing/2014/main" id="{358774C0-274F-D040-B5BC-3AA891F91035}"/>
              </a:ext>
            </a:extLst>
          </p:cNvPr>
          <p:cNvGraphicFramePr>
            <a:graphicFrameLocks/>
          </p:cNvGraphicFramePr>
          <p:nvPr>
            <p:extLst>
              <p:ext uri="{D42A27DB-BD31-4B8C-83A1-F6EECF244321}">
                <p14:modId xmlns:p14="http://schemas.microsoft.com/office/powerpoint/2010/main" val="1233285100"/>
              </p:ext>
            </p:extLst>
          </p:nvPr>
        </p:nvGraphicFramePr>
        <p:xfrm>
          <a:off x="4565503" y="1369559"/>
          <a:ext cx="6851650" cy="3857625"/>
        </p:xfrm>
        <a:graphic>
          <a:graphicData uri="http://schemas.openxmlformats.org/drawingml/2006/chart">
            <c:chart xmlns:c="http://schemas.openxmlformats.org/drawingml/2006/chart" xmlns:r="http://schemas.openxmlformats.org/officeDocument/2006/relationships" r:id="rId4"/>
          </a:graphicData>
        </a:graphic>
      </p:graphicFrame>
      <p:sp>
        <p:nvSpPr>
          <p:cNvPr id="3" name="Slide Number Placeholder 2">
            <a:extLst>
              <a:ext uri="{FF2B5EF4-FFF2-40B4-BE49-F238E27FC236}">
                <a16:creationId xmlns:a16="http://schemas.microsoft.com/office/drawing/2014/main" id="{8F6DE7D0-5AAB-4529-918D-7502619DD6A7}"/>
              </a:ext>
            </a:extLst>
          </p:cNvPr>
          <p:cNvSpPr>
            <a:spLocks noGrp="1"/>
          </p:cNvSpPr>
          <p:nvPr>
            <p:ph type="sldNum" sz="quarter" idx="12"/>
          </p:nvPr>
        </p:nvSpPr>
        <p:spPr/>
        <p:txBody>
          <a:bodyPr/>
          <a:lstStyle/>
          <a:p>
            <a:fld id="{47420192-A74A-4A31-91AA-245FB6EA723F}" type="slidenum">
              <a:rPr lang="en-CA" smtClean="0"/>
              <a:t>31</a:t>
            </a:fld>
            <a:endParaRPr lang="en-CA"/>
          </a:p>
        </p:txBody>
      </p:sp>
    </p:spTree>
    <p:extLst>
      <p:ext uri="{BB962C8B-B14F-4D97-AF65-F5344CB8AC3E}">
        <p14:creationId xmlns:p14="http://schemas.microsoft.com/office/powerpoint/2010/main" val="28038683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D7AD14B-2C13-44AE-AB41-533BF2F10A09}"/>
              </a:ext>
            </a:extLst>
          </p:cNvPr>
          <p:cNvSpPr txBox="1">
            <a:spLocks/>
          </p:cNvSpPr>
          <p:nvPr/>
        </p:nvSpPr>
        <p:spPr>
          <a:xfrm>
            <a:off x="3406504" y="-46978"/>
            <a:ext cx="6548846" cy="75655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pic>
        <p:nvPicPr>
          <p:cNvPr id="2" name="Picture 1">
            <a:extLst>
              <a:ext uri="{FF2B5EF4-FFF2-40B4-BE49-F238E27FC236}">
                <a16:creationId xmlns:a16="http://schemas.microsoft.com/office/drawing/2014/main" id="{6028C49B-CEE0-9646-9E83-033B3ECC7042}"/>
              </a:ext>
            </a:extLst>
          </p:cNvPr>
          <p:cNvPicPr>
            <a:picLocks noChangeAspect="1"/>
          </p:cNvPicPr>
          <p:nvPr/>
        </p:nvPicPr>
        <p:blipFill>
          <a:blip r:embed="rId2"/>
          <a:stretch>
            <a:fillRect/>
          </a:stretch>
        </p:blipFill>
        <p:spPr>
          <a:xfrm>
            <a:off x="11417153" y="11723"/>
            <a:ext cx="733112" cy="733112"/>
          </a:xfrm>
          <a:prstGeom prst="rect">
            <a:avLst/>
          </a:prstGeom>
        </p:spPr>
      </p:pic>
      <p:sp>
        <p:nvSpPr>
          <p:cNvPr id="10" name="Title 1">
            <a:extLst>
              <a:ext uri="{FF2B5EF4-FFF2-40B4-BE49-F238E27FC236}">
                <a16:creationId xmlns:a16="http://schemas.microsoft.com/office/drawing/2014/main" id="{F387387C-8243-BD47-9F72-9C3D6C8C8152}"/>
              </a:ext>
            </a:extLst>
          </p:cNvPr>
          <p:cNvSpPr txBox="1">
            <a:spLocks/>
          </p:cNvSpPr>
          <p:nvPr/>
        </p:nvSpPr>
        <p:spPr>
          <a:xfrm>
            <a:off x="2236650" y="76521"/>
            <a:ext cx="7784984" cy="5575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rPr>
              <a:t>Machine Learning Model – Testing Perform </a:t>
            </a:r>
            <a:endParaRPr kumimoji="0" lang="en-US" sz="2000" b="0"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sp>
        <p:nvSpPr>
          <p:cNvPr id="3" name="Rectangle 2">
            <a:extLst>
              <a:ext uri="{FF2B5EF4-FFF2-40B4-BE49-F238E27FC236}">
                <a16:creationId xmlns:a16="http://schemas.microsoft.com/office/drawing/2014/main" id="{430BA332-DB3E-6648-86E7-E75054448EEF}"/>
              </a:ext>
            </a:extLst>
          </p:cNvPr>
          <p:cNvSpPr/>
          <p:nvPr/>
        </p:nvSpPr>
        <p:spPr>
          <a:xfrm>
            <a:off x="9168365" y="3938130"/>
            <a:ext cx="1950942" cy="1905334"/>
          </a:xfrm>
          <a:prstGeom prst="rect">
            <a:avLst/>
          </a:prstGeom>
          <a:solidFill>
            <a:srgbClr val="3DB2C2"/>
          </a:solidFill>
          <a:ln>
            <a:solidFill>
              <a:srgbClr val="369B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entury Gothic" panose="020B0502020202020204" pitchFamily="34" charset="0"/>
              </a:rPr>
              <a:t>15</a:t>
            </a:r>
          </a:p>
        </p:txBody>
      </p:sp>
      <p:sp>
        <p:nvSpPr>
          <p:cNvPr id="8" name="Rectangle 7">
            <a:extLst>
              <a:ext uri="{FF2B5EF4-FFF2-40B4-BE49-F238E27FC236}">
                <a16:creationId xmlns:a16="http://schemas.microsoft.com/office/drawing/2014/main" id="{38393040-2535-E246-A6C6-9AC5367F2290}"/>
              </a:ext>
            </a:extLst>
          </p:cNvPr>
          <p:cNvSpPr/>
          <p:nvPr/>
        </p:nvSpPr>
        <p:spPr>
          <a:xfrm>
            <a:off x="7217421" y="3938130"/>
            <a:ext cx="1946168" cy="1905334"/>
          </a:xfrm>
          <a:prstGeom prst="rect">
            <a:avLst/>
          </a:prstGeom>
          <a:solidFill>
            <a:srgbClr val="3DB2C2"/>
          </a:solidFill>
          <a:ln>
            <a:solidFill>
              <a:srgbClr val="369B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entury Gothic" panose="020B0502020202020204" pitchFamily="34" charset="0"/>
              </a:rPr>
              <a:t>7</a:t>
            </a:r>
          </a:p>
        </p:txBody>
      </p:sp>
      <p:sp>
        <p:nvSpPr>
          <p:cNvPr id="11" name="Rectangle 10">
            <a:extLst>
              <a:ext uri="{FF2B5EF4-FFF2-40B4-BE49-F238E27FC236}">
                <a16:creationId xmlns:a16="http://schemas.microsoft.com/office/drawing/2014/main" id="{18E62D53-5EC2-514D-AD40-57E5F7D39B92}"/>
              </a:ext>
            </a:extLst>
          </p:cNvPr>
          <p:cNvSpPr/>
          <p:nvPr/>
        </p:nvSpPr>
        <p:spPr>
          <a:xfrm>
            <a:off x="9168365" y="2032796"/>
            <a:ext cx="1950942" cy="1905334"/>
          </a:xfrm>
          <a:prstGeom prst="rect">
            <a:avLst/>
          </a:prstGeom>
          <a:solidFill>
            <a:srgbClr val="3DB2C2"/>
          </a:solidFill>
          <a:ln>
            <a:solidFill>
              <a:srgbClr val="369B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entury Gothic" panose="020B0502020202020204" pitchFamily="34" charset="0"/>
              </a:rPr>
              <a:t>23</a:t>
            </a:r>
          </a:p>
        </p:txBody>
      </p:sp>
      <p:sp>
        <p:nvSpPr>
          <p:cNvPr id="12" name="Rectangle 11">
            <a:extLst>
              <a:ext uri="{FF2B5EF4-FFF2-40B4-BE49-F238E27FC236}">
                <a16:creationId xmlns:a16="http://schemas.microsoft.com/office/drawing/2014/main" id="{A620D038-530A-FD47-BC21-AB2489E2A11B}"/>
              </a:ext>
            </a:extLst>
          </p:cNvPr>
          <p:cNvSpPr/>
          <p:nvPr/>
        </p:nvSpPr>
        <p:spPr>
          <a:xfrm>
            <a:off x="7217422" y="2032796"/>
            <a:ext cx="1950942" cy="1905334"/>
          </a:xfrm>
          <a:prstGeom prst="rect">
            <a:avLst/>
          </a:prstGeom>
          <a:solidFill>
            <a:srgbClr val="3DB2C2"/>
          </a:solidFill>
          <a:ln>
            <a:solidFill>
              <a:srgbClr val="369B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entury Gothic" panose="020B0502020202020204" pitchFamily="34" charset="0"/>
              </a:rPr>
              <a:t>27</a:t>
            </a:r>
          </a:p>
        </p:txBody>
      </p:sp>
      <p:sp>
        <p:nvSpPr>
          <p:cNvPr id="5" name="TextBox 4">
            <a:extLst>
              <a:ext uri="{FF2B5EF4-FFF2-40B4-BE49-F238E27FC236}">
                <a16:creationId xmlns:a16="http://schemas.microsoft.com/office/drawing/2014/main" id="{0C674B7C-EF7D-8D42-AAF0-EB4D883555D5}"/>
              </a:ext>
            </a:extLst>
          </p:cNvPr>
          <p:cNvSpPr txBox="1"/>
          <p:nvPr/>
        </p:nvSpPr>
        <p:spPr>
          <a:xfrm>
            <a:off x="7759198" y="939836"/>
            <a:ext cx="2808782" cy="369332"/>
          </a:xfrm>
          <a:prstGeom prst="rect">
            <a:avLst/>
          </a:prstGeom>
          <a:noFill/>
        </p:spPr>
        <p:txBody>
          <a:bodyPr wrap="none" rtlCol="0">
            <a:spAutoFit/>
          </a:bodyPr>
          <a:lstStyle/>
          <a:p>
            <a:r>
              <a:rPr lang="en-US" dirty="0">
                <a:latin typeface="Century Gothic" panose="020B0502020202020204" pitchFamily="34" charset="0"/>
              </a:rPr>
              <a:t>Predicted Performance</a:t>
            </a:r>
          </a:p>
        </p:txBody>
      </p:sp>
      <p:sp>
        <p:nvSpPr>
          <p:cNvPr id="13" name="TextBox 12">
            <a:extLst>
              <a:ext uri="{FF2B5EF4-FFF2-40B4-BE49-F238E27FC236}">
                <a16:creationId xmlns:a16="http://schemas.microsoft.com/office/drawing/2014/main" id="{632F0B84-023A-C848-83F4-A5BBAF458946}"/>
              </a:ext>
            </a:extLst>
          </p:cNvPr>
          <p:cNvSpPr txBox="1"/>
          <p:nvPr/>
        </p:nvSpPr>
        <p:spPr>
          <a:xfrm rot="16200000">
            <a:off x="5049725" y="3753464"/>
            <a:ext cx="2454518" cy="369332"/>
          </a:xfrm>
          <a:prstGeom prst="rect">
            <a:avLst/>
          </a:prstGeom>
          <a:noFill/>
        </p:spPr>
        <p:txBody>
          <a:bodyPr wrap="none" rtlCol="0">
            <a:spAutoFit/>
          </a:bodyPr>
          <a:lstStyle/>
          <a:p>
            <a:r>
              <a:rPr lang="en-US" dirty="0">
                <a:latin typeface="Century Gothic" panose="020B0502020202020204" pitchFamily="34" charset="0"/>
              </a:rPr>
              <a:t>Actual Performance</a:t>
            </a:r>
          </a:p>
        </p:txBody>
      </p:sp>
      <p:sp>
        <p:nvSpPr>
          <p:cNvPr id="16" name="TextBox 15">
            <a:extLst>
              <a:ext uri="{FF2B5EF4-FFF2-40B4-BE49-F238E27FC236}">
                <a16:creationId xmlns:a16="http://schemas.microsoft.com/office/drawing/2014/main" id="{8EEFD7DF-34EF-7D45-9A37-FFF571D04696}"/>
              </a:ext>
            </a:extLst>
          </p:cNvPr>
          <p:cNvSpPr txBox="1"/>
          <p:nvPr/>
        </p:nvSpPr>
        <p:spPr>
          <a:xfrm rot="16200000">
            <a:off x="6184107" y="2646400"/>
            <a:ext cx="1406772" cy="646331"/>
          </a:xfrm>
          <a:prstGeom prst="rect">
            <a:avLst/>
          </a:prstGeom>
          <a:noFill/>
        </p:spPr>
        <p:txBody>
          <a:bodyPr wrap="square" rtlCol="0">
            <a:spAutoFit/>
          </a:bodyPr>
          <a:lstStyle/>
          <a:p>
            <a:pPr algn="ctr"/>
            <a:r>
              <a:rPr lang="en-US" dirty="0">
                <a:latin typeface="Century Gothic" panose="020B0502020202020204" pitchFamily="34" charset="0"/>
              </a:rPr>
              <a:t>Non-High Performer</a:t>
            </a:r>
          </a:p>
        </p:txBody>
      </p:sp>
      <p:sp>
        <p:nvSpPr>
          <p:cNvPr id="17" name="TextBox 16">
            <a:extLst>
              <a:ext uri="{FF2B5EF4-FFF2-40B4-BE49-F238E27FC236}">
                <a16:creationId xmlns:a16="http://schemas.microsoft.com/office/drawing/2014/main" id="{9F843380-3793-3B47-9392-184CE4D5A9A2}"/>
              </a:ext>
            </a:extLst>
          </p:cNvPr>
          <p:cNvSpPr txBox="1"/>
          <p:nvPr/>
        </p:nvSpPr>
        <p:spPr>
          <a:xfrm rot="16200000">
            <a:off x="6157864" y="4551733"/>
            <a:ext cx="1406772" cy="646331"/>
          </a:xfrm>
          <a:prstGeom prst="rect">
            <a:avLst/>
          </a:prstGeom>
          <a:noFill/>
        </p:spPr>
        <p:txBody>
          <a:bodyPr wrap="square" rtlCol="0">
            <a:spAutoFit/>
          </a:bodyPr>
          <a:lstStyle/>
          <a:p>
            <a:pPr algn="ctr"/>
            <a:r>
              <a:rPr lang="en-US" dirty="0">
                <a:latin typeface="Century Gothic" panose="020B0502020202020204" pitchFamily="34" charset="0"/>
              </a:rPr>
              <a:t>High Performer</a:t>
            </a:r>
          </a:p>
        </p:txBody>
      </p:sp>
      <p:sp>
        <p:nvSpPr>
          <p:cNvPr id="18" name="TextBox 17">
            <a:extLst>
              <a:ext uri="{FF2B5EF4-FFF2-40B4-BE49-F238E27FC236}">
                <a16:creationId xmlns:a16="http://schemas.microsoft.com/office/drawing/2014/main" id="{5AD85FAF-FC63-1A4E-AFB8-E79C55BE9DE3}"/>
              </a:ext>
            </a:extLst>
          </p:cNvPr>
          <p:cNvSpPr txBox="1"/>
          <p:nvPr/>
        </p:nvSpPr>
        <p:spPr>
          <a:xfrm>
            <a:off x="9433685" y="1386465"/>
            <a:ext cx="1406772" cy="646331"/>
          </a:xfrm>
          <a:prstGeom prst="rect">
            <a:avLst/>
          </a:prstGeom>
          <a:noFill/>
        </p:spPr>
        <p:txBody>
          <a:bodyPr wrap="square" rtlCol="0">
            <a:spAutoFit/>
          </a:bodyPr>
          <a:lstStyle/>
          <a:p>
            <a:pPr algn="ctr"/>
            <a:r>
              <a:rPr lang="en-US" dirty="0">
                <a:latin typeface="Century Gothic" panose="020B0502020202020204" pitchFamily="34" charset="0"/>
              </a:rPr>
              <a:t>High Performer</a:t>
            </a:r>
          </a:p>
        </p:txBody>
      </p:sp>
      <p:sp>
        <p:nvSpPr>
          <p:cNvPr id="19" name="TextBox 18">
            <a:extLst>
              <a:ext uri="{FF2B5EF4-FFF2-40B4-BE49-F238E27FC236}">
                <a16:creationId xmlns:a16="http://schemas.microsoft.com/office/drawing/2014/main" id="{0128157C-F630-5B49-9F6D-4541C018321A}"/>
              </a:ext>
            </a:extLst>
          </p:cNvPr>
          <p:cNvSpPr txBox="1"/>
          <p:nvPr/>
        </p:nvSpPr>
        <p:spPr>
          <a:xfrm>
            <a:off x="7482743" y="1339081"/>
            <a:ext cx="1406772" cy="646331"/>
          </a:xfrm>
          <a:prstGeom prst="rect">
            <a:avLst/>
          </a:prstGeom>
          <a:noFill/>
        </p:spPr>
        <p:txBody>
          <a:bodyPr wrap="square" rtlCol="0">
            <a:spAutoFit/>
          </a:bodyPr>
          <a:lstStyle/>
          <a:p>
            <a:pPr algn="ctr"/>
            <a:r>
              <a:rPr lang="en-US" dirty="0">
                <a:latin typeface="Century Gothic" panose="020B0502020202020204" pitchFamily="34" charset="0"/>
              </a:rPr>
              <a:t>Non-High Performer</a:t>
            </a:r>
          </a:p>
        </p:txBody>
      </p:sp>
      <p:sp>
        <p:nvSpPr>
          <p:cNvPr id="20" name="TextBox 19">
            <a:extLst>
              <a:ext uri="{FF2B5EF4-FFF2-40B4-BE49-F238E27FC236}">
                <a16:creationId xmlns:a16="http://schemas.microsoft.com/office/drawing/2014/main" id="{51F5748D-01AB-7541-AD82-D8CBAE28374C}"/>
              </a:ext>
            </a:extLst>
          </p:cNvPr>
          <p:cNvSpPr txBox="1"/>
          <p:nvPr/>
        </p:nvSpPr>
        <p:spPr>
          <a:xfrm>
            <a:off x="595106" y="2969565"/>
            <a:ext cx="4986986" cy="1200329"/>
          </a:xfrm>
          <a:prstGeom prst="rect">
            <a:avLst/>
          </a:prstGeom>
          <a:noFill/>
        </p:spPr>
        <p:txBody>
          <a:bodyPr wrap="square" rtlCol="0">
            <a:spAutoFit/>
          </a:bodyPr>
          <a:lstStyle/>
          <a:p>
            <a:r>
              <a:rPr lang="en-US" altLang="zh-CN" dirty="0">
                <a:latin typeface="Century Gothic" panose="020B0502020202020204" pitchFamily="34" charset="0"/>
              </a:rPr>
              <a:t>Our</a:t>
            </a:r>
            <a:r>
              <a:rPr lang="zh-CN" altLang="en-US" dirty="0">
                <a:latin typeface="Century Gothic" panose="020B0502020202020204" pitchFamily="34" charset="0"/>
              </a:rPr>
              <a:t> </a:t>
            </a:r>
            <a:r>
              <a:rPr lang="en-US" altLang="zh-CN" dirty="0">
                <a:latin typeface="Century Gothic" panose="020B0502020202020204" pitchFamily="34" charset="0"/>
              </a:rPr>
              <a:t>finalist</a:t>
            </a:r>
            <a:r>
              <a:rPr lang="zh-CN" altLang="en-US" dirty="0">
                <a:latin typeface="Century Gothic" panose="020B0502020202020204" pitchFamily="34" charset="0"/>
              </a:rPr>
              <a:t> </a:t>
            </a:r>
            <a:r>
              <a:rPr lang="en-US" altLang="zh-CN" dirty="0">
                <a:latin typeface="Century Gothic" panose="020B0502020202020204" pitchFamily="34" charset="0"/>
              </a:rPr>
              <a:t>model</a:t>
            </a:r>
            <a:r>
              <a:rPr lang="zh-CN" altLang="en-US" dirty="0">
                <a:latin typeface="Century Gothic" panose="020B0502020202020204" pitchFamily="34" charset="0"/>
              </a:rPr>
              <a:t> </a:t>
            </a:r>
            <a:r>
              <a:rPr lang="en-US" altLang="zh-CN" dirty="0">
                <a:latin typeface="Century Gothic" panose="020B0502020202020204" pitchFamily="34" charset="0"/>
              </a:rPr>
              <a:t>was</a:t>
            </a:r>
            <a:r>
              <a:rPr lang="zh-CN" altLang="en-US" dirty="0">
                <a:latin typeface="Century Gothic" panose="020B0502020202020204" pitchFamily="34" charset="0"/>
              </a:rPr>
              <a:t> </a:t>
            </a:r>
            <a:r>
              <a:rPr lang="en-US" altLang="zh-CN" dirty="0">
                <a:latin typeface="Century Gothic" panose="020B0502020202020204" pitchFamily="34" charset="0"/>
              </a:rPr>
              <a:t>able</a:t>
            </a:r>
            <a:r>
              <a:rPr lang="zh-CN" altLang="en-US" dirty="0">
                <a:latin typeface="Century Gothic" panose="020B0502020202020204" pitchFamily="34" charset="0"/>
              </a:rPr>
              <a:t> </a:t>
            </a:r>
            <a:r>
              <a:rPr lang="en-US" altLang="zh-CN" dirty="0">
                <a:latin typeface="Century Gothic" panose="020B0502020202020204" pitchFamily="34" charset="0"/>
              </a:rPr>
              <a:t>to</a:t>
            </a:r>
            <a:r>
              <a:rPr lang="zh-CN" altLang="en-US" dirty="0">
                <a:latin typeface="Century Gothic" panose="020B0502020202020204" pitchFamily="34" charset="0"/>
              </a:rPr>
              <a:t> </a:t>
            </a:r>
            <a:endParaRPr lang="en-US" altLang="zh-CN" dirty="0">
              <a:latin typeface="Century Gothic" panose="020B0502020202020204" pitchFamily="34" charset="0"/>
            </a:endParaRPr>
          </a:p>
          <a:p>
            <a:r>
              <a:rPr lang="en-US" altLang="zh-CN" dirty="0">
                <a:latin typeface="Century Gothic" panose="020B0502020202020204" pitchFamily="34" charset="0"/>
              </a:rPr>
              <a:t>predict</a:t>
            </a:r>
            <a:r>
              <a:rPr lang="zh-CN" altLang="en-US" dirty="0">
                <a:latin typeface="Century Gothic" panose="020B0502020202020204" pitchFamily="34" charset="0"/>
              </a:rPr>
              <a:t> </a:t>
            </a:r>
            <a:r>
              <a:rPr lang="en-US" altLang="zh-CN" dirty="0">
                <a:latin typeface="Century Gothic" panose="020B0502020202020204" pitchFamily="34" charset="0"/>
              </a:rPr>
              <a:t>~70%</a:t>
            </a:r>
            <a:r>
              <a:rPr lang="zh-CN" altLang="en-US" dirty="0">
                <a:latin typeface="Century Gothic" panose="020B0502020202020204" pitchFamily="34" charset="0"/>
              </a:rPr>
              <a:t> </a:t>
            </a:r>
            <a:r>
              <a:rPr lang="en-US" altLang="zh-CN" dirty="0">
                <a:latin typeface="Century Gothic" panose="020B0502020202020204" pitchFamily="34" charset="0"/>
              </a:rPr>
              <a:t>high</a:t>
            </a:r>
            <a:r>
              <a:rPr lang="zh-CN" altLang="en-US" dirty="0">
                <a:latin typeface="Century Gothic" panose="020B0502020202020204" pitchFamily="34" charset="0"/>
              </a:rPr>
              <a:t> </a:t>
            </a:r>
            <a:r>
              <a:rPr lang="en-US" altLang="zh-CN" dirty="0">
                <a:latin typeface="Century Gothic" panose="020B0502020202020204" pitchFamily="34" charset="0"/>
              </a:rPr>
              <a:t>performers</a:t>
            </a:r>
            <a:r>
              <a:rPr lang="zh-CN" altLang="en-US" dirty="0">
                <a:latin typeface="Century Gothic" panose="020B0502020202020204" pitchFamily="34" charset="0"/>
              </a:rPr>
              <a:t> </a:t>
            </a:r>
            <a:endParaRPr lang="en-US" altLang="zh-CN" dirty="0">
              <a:latin typeface="Century Gothic" panose="020B0502020202020204" pitchFamily="34" charset="0"/>
            </a:endParaRPr>
          </a:p>
          <a:p>
            <a:r>
              <a:rPr lang="en-US" altLang="zh-CN" dirty="0">
                <a:latin typeface="Century Gothic" panose="020B0502020202020204" pitchFamily="34" charset="0"/>
              </a:rPr>
              <a:t>even</a:t>
            </a:r>
            <a:r>
              <a:rPr lang="zh-CN" altLang="en-US" dirty="0">
                <a:latin typeface="Century Gothic" panose="020B0502020202020204" pitchFamily="34" charset="0"/>
              </a:rPr>
              <a:t> </a:t>
            </a:r>
            <a:r>
              <a:rPr lang="en-US" altLang="zh-CN" dirty="0">
                <a:latin typeface="Century Gothic" panose="020B0502020202020204" pitchFamily="34" charset="0"/>
              </a:rPr>
              <a:t>though</a:t>
            </a:r>
            <a:r>
              <a:rPr lang="zh-CN" altLang="en-US" dirty="0">
                <a:latin typeface="Century Gothic" panose="020B0502020202020204" pitchFamily="34" charset="0"/>
              </a:rPr>
              <a:t> </a:t>
            </a:r>
            <a:r>
              <a:rPr lang="en-US" altLang="zh-CN" dirty="0">
                <a:latin typeface="Century Gothic" panose="020B0502020202020204" pitchFamily="34" charset="0"/>
              </a:rPr>
              <a:t>only</a:t>
            </a:r>
            <a:r>
              <a:rPr lang="zh-CN" altLang="en-US" dirty="0">
                <a:latin typeface="Century Gothic" panose="020B0502020202020204" pitchFamily="34" charset="0"/>
              </a:rPr>
              <a:t> </a:t>
            </a:r>
            <a:r>
              <a:rPr lang="en-US" altLang="zh-CN" dirty="0">
                <a:latin typeface="Century Gothic" panose="020B0502020202020204" pitchFamily="34" charset="0"/>
              </a:rPr>
              <a:t>30%</a:t>
            </a:r>
            <a:r>
              <a:rPr lang="zh-CN" altLang="en-US" dirty="0">
                <a:latin typeface="Century Gothic" panose="020B0502020202020204" pitchFamily="34" charset="0"/>
              </a:rPr>
              <a:t> </a:t>
            </a:r>
            <a:r>
              <a:rPr lang="en-US" altLang="zh-CN" dirty="0">
                <a:latin typeface="Century Gothic" panose="020B0502020202020204" pitchFamily="34" charset="0"/>
              </a:rPr>
              <a:t>of</a:t>
            </a:r>
            <a:r>
              <a:rPr lang="zh-CN" altLang="en-US" dirty="0">
                <a:latin typeface="Century Gothic" panose="020B0502020202020204" pitchFamily="34" charset="0"/>
              </a:rPr>
              <a:t> </a:t>
            </a:r>
            <a:r>
              <a:rPr lang="en-US" altLang="zh-CN" dirty="0">
                <a:latin typeface="Century Gothic" panose="020B0502020202020204" pitchFamily="34" charset="0"/>
              </a:rPr>
              <a:t>employees</a:t>
            </a:r>
            <a:r>
              <a:rPr lang="zh-CN" altLang="en-US" dirty="0">
                <a:latin typeface="Century Gothic" panose="020B0502020202020204" pitchFamily="34" charset="0"/>
              </a:rPr>
              <a:t> </a:t>
            </a:r>
            <a:r>
              <a:rPr lang="en-US" altLang="zh-CN" dirty="0">
                <a:latin typeface="Century Gothic" panose="020B0502020202020204" pitchFamily="34" charset="0"/>
              </a:rPr>
              <a:t>in</a:t>
            </a:r>
            <a:r>
              <a:rPr lang="zh-CN" altLang="en-US" dirty="0">
                <a:latin typeface="Century Gothic" panose="020B0502020202020204" pitchFamily="34" charset="0"/>
              </a:rPr>
              <a:t> </a:t>
            </a:r>
            <a:endParaRPr lang="en-US" altLang="zh-CN" dirty="0">
              <a:latin typeface="Century Gothic" panose="020B0502020202020204" pitchFamily="34" charset="0"/>
            </a:endParaRPr>
          </a:p>
          <a:p>
            <a:r>
              <a:rPr lang="en-US" altLang="zh-CN" dirty="0">
                <a:latin typeface="Century Gothic" panose="020B0502020202020204" pitchFamily="34" charset="0"/>
              </a:rPr>
              <a:t>the</a:t>
            </a:r>
            <a:r>
              <a:rPr lang="zh-CN" altLang="en-US" dirty="0">
                <a:latin typeface="Century Gothic" panose="020B0502020202020204" pitchFamily="34" charset="0"/>
              </a:rPr>
              <a:t> </a:t>
            </a:r>
            <a:r>
              <a:rPr lang="en-US" altLang="zh-CN" dirty="0">
                <a:latin typeface="Century Gothic" panose="020B0502020202020204" pitchFamily="34" charset="0"/>
              </a:rPr>
              <a:t>testing</a:t>
            </a:r>
            <a:r>
              <a:rPr lang="zh-CN" altLang="en-US" dirty="0">
                <a:latin typeface="Century Gothic" panose="020B0502020202020204" pitchFamily="34" charset="0"/>
              </a:rPr>
              <a:t> </a:t>
            </a:r>
            <a:r>
              <a:rPr lang="en-US" altLang="zh-CN" dirty="0">
                <a:latin typeface="Century Gothic" panose="020B0502020202020204" pitchFamily="34" charset="0"/>
              </a:rPr>
              <a:t>dataset</a:t>
            </a:r>
            <a:r>
              <a:rPr lang="zh-CN" altLang="en-US" dirty="0">
                <a:latin typeface="Century Gothic" panose="020B0502020202020204" pitchFamily="34" charset="0"/>
              </a:rPr>
              <a:t> </a:t>
            </a:r>
            <a:r>
              <a:rPr lang="en-US" altLang="zh-CN" dirty="0">
                <a:latin typeface="Century Gothic" panose="020B0502020202020204" pitchFamily="34" charset="0"/>
              </a:rPr>
              <a:t>are</a:t>
            </a:r>
            <a:r>
              <a:rPr lang="zh-CN" altLang="en-US" dirty="0">
                <a:latin typeface="Century Gothic" panose="020B0502020202020204" pitchFamily="34" charset="0"/>
              </a:rPr>
              <a:t> </a:t>
            </a:r>
            <a:r>
              <a:rPr lang="en-US" altLang="zh-CN" dirty="0">
                <a:latin typeface="Century Gothic" panose="020B0502020202020204" pitchFamily="34" charset="0"/>
              </a:rPr>
              <a:t>high</a:t>
            </a:r>
            <a:r>
              <a:rPr lang="zh-CN" altLang="en-US" dirty="0">
                <a:latin typeface="Century Gothic" panose="020B0502020202020204" pitchFamily="34" charset="0"/>
              </a:rPr>
              <a:t> </a:t>
            </a:r>
            <a:r>
              <a:rPr lang="en-US" altLang="zh-CN" dirty="0">
                <a:latin typeface="Century Gothic" panose="020B0502020202020204" pitchFamily="34" charset="0"/>
              </a:rPr>
              <a:t>performers</a:t>
            </a:r>
            <a:r>
              <a:rPr lang="zh-CN" altLang="en-US" dirty="0">
                <a:latin typeface="Century Gothic" panose="020B0502020202020204" pitchFamily="34" charset="0"/>
              </a:rPr>
              <a:t> </a:t>
            </a:r>
            <a:endParaRPr lang="en-US" altLang="zh-CN" dirty="0">
              <a:latin typeface="Century Gothic" panose="020B0502020202020204" pitchFamily="34" charset="0"/>
            </a:endParaRPr>
          </a:p>
        </p:txBody>
      </p:sp>
      <p:sp>
        <p:nvSpPr>
          <p:cNvPr id="4" name="Slide Number Placeholder 3">
            <a:extLst>
              <a:ext uri="{FF2B5EF4-FFF2-40B4-BE49-F238E27FC236}">
                <a16:creationId xmlns:a16="http://schemas.microsoft.com/office/drawing/2014/main" id="{15AC6EF4-FAA3-4573-A81A-61F0AEB4E9A3}"/>
              </a:ext>
            </a:extLst>
          </p:cNvPr>
          <p:cNvSpPr>
            <a:spLocks noGrp="1"/>
          </p:cNvSpPr>
          <p:nvPr>
            <p:ph type="sldNum" sz="quarter" idx="12"/>
          </p:nvPr>
        </p:nvSpPr>
        <p:spPr/>
        <p:txBody>
          <a:bodyPr/>
          <a:lstStyle/>
          <a:p>
            <a:fld id="{47420192-A74A-4A31-91AA-245FB6EA723F}" type="slidenum">
              <a:rPr lang="en-CA" smtClean="0"/>
              <a:t>32</a:t>
            </a:fld>
            <a:endParaRPr lang="en-CA"/>
          </a:p>
        </p:txBody>
      </p:sp>
    </p:spTree>
    <p:extLst>
      <p:ext uri="{BB962C8B-B14F-4D97-AF65-F5344CB8AC3E}">
        <p14:creationId xmlns:p14="http://schemas.microsoft.com/office/powerpoint/2010/main" val="15623823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D7AD14B-2C13-44AE-AB41-533BF2F10A09}"/>
              </a:ext>
            </a:extLst>
          </p:cNvPr>
          <p:cNvSpPr txBox="1">
            <a:spLocks/>
          </p:cNvSpPr>
          <p:nvPr/>
        </p:nvSpPr>
        <p:spPr>
          <a:xfrm>
            <a:off x="3406504" y="-46978"/>
            <a:ext cx="6548846" cy="75655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pic>
        <p:nvPicPr>
          <p:cNvPr id="2" name="Picture 1">
            <a:extLst>
              <a:ext uri="{FF2B5EF4-FFF2-40B4-BE49-F238E27FC236}">
                <a16:creationId xmlns:a16="http://schemas.microsoft.com/office/drawing/2014/main" id="{6028C49B-CEE0-9646-9E83-033B3ECC7042}"/>
              </a:ext>
            </a:extLst>
          </p:cNvPr>
          <p:cNvPicPr>
            <a:picLocks noChangeAspect="1"/>
          </p:cNvPicPr>
          <p:nvPr/>
        </p:nvPicPr>
        <p:blipFill>
          <a:blip r:embed="rId2"/>
          <a:stretch>
            <a:fillRect/>
          </a:stretch>
        </p:blipFill>
        <p:spPr>
          <a:xfrm>
            <a:off x="11417153" y="11723"/>
            <a:ext cx="733112" cy="733112"/>
          </a:xfrm>
          <a:prstGeom prst="rect">
            <a:avLst/>
          </a:prstGeom>
        </p:spPr>
      </p:pic>
      <p:sp>
        <p:nvSpPr>
          <p:cNvPr id="7" name="TextBox 6">
            <a:extLst>
              <a:ext uri="{FF2B5EF4-FFF2-40B4-BE49-F238E27FC236}">
                <a16:creationId xmlns:a16="http://schemas.microsoft.com/office/drawing/2014/main" id="{EAA2BB8E-AEA3-A34C-8655-63C1DE28817D}"/>
              </a:ext>
            </a:extLst>
          </p:cNvPr>
          <p:cNvSpPr txBox="1"/>
          <p:nvPr/>
        </p:nvSpPr>
        <p:spPr>
          <a:xfrm>
            <a:off x="6455508" y="2644170"/>
            <a:ext cx="4138246" cy="1569660"/>
          </a:xfrm>
          <a:prstGeom prst="rect">
            <a:avLst/>
          </a:prstGeom>
          <a:noFill/>
        </p:spPr>
        <p:txBody>
          <a:bodyPr wrap="square" rtlCol="0">
            <a:spAutoFit/>
          </a:bodyPr>
          <a:lstStyle/>
          <a:p>
            <a:r>
              <a:rPr lang="en-US" sz="2400" dirty="0">
                <a:latin typeface="Century Gothic" panose="020B0502020202020204" pitchFamily="34" charset="0"/>
              </a:rPr>
              <a:t>Remove features one at a time and see if the machine learning model strengthens or weakens</a:t>
            </a:r>
          </a:p>
        </p:txBody>
      </p:sp>
      <p:sp>
        <p:nvSpPr>
          <p:cNvPr id="10" name="Title 1">
            <a:extLst>
              <a:ext uri="{FF2B5EF4-FFF2-40B4-BE49-F238E27FC236}">
                <a16:creationId xmlns:a16="http://schemas.microsoft.com/office/drawing/2014/main" id="{F387387C-8243-BD47-9F72-9C3D6C8C8152}"/>
              </a:ext>
            </a:extLst>
          </p:cNvPr>
          <p:cNvSpPr txBox="1">
            <a:spLocks/>
          </p:cNvSpPr>
          <p:nvPr/>
        </p:nvSpPr>
        <p:spPr>
          <a:xfrm>
            <a:off x="2236650" y="76521"/>
            <a:ext cx="7784984" cy="5575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defRPr/>
            </a:pPr>
            <a:r>
              <a:rPr lang="en-US" sz="2000" dirty="0">
                <a:solidFill>
                  <a:srgbClr val="3F3F3F"/>
                </a:solidFill>
                <a:latin typeface="Century Gothic" panose="020B0502020202020204" pitchFamily="34" charset="0"/>
              </a:rPr>
              <a:t>Machine Learning Model – Comparing Features</a:t>
            </a:r>
            <a:endParaRPr lang="en-US" sz="1800" dirty="0">
              <a:solidFill>
                <a:srgbClr val="3F3F3F"/>
              </a:solidFill>
              <a:latin typeface="Century Gothic" panose="020B0502020202020204" pitchFamily="34" charset="0"/>
            </a:endParaRPr>
          </a:p>
        </p:txBody>
      </p:sp>
      <p:pic>
        <p:nvPicPr>
          <p:cNvPr id="3" name="Picture 2">
            <a:extLst>
              <a:ext uri="{FF2B5EF4-FFF2-40B4-BE49-F238E27FC236}">
                <a16:creationId xmlns:a16="http://schemas.microsoft.com/office/drawing/2014/main" id="{DA524406-AE4E-0C46-A2E7-55DAF67AE747}"/>
              </a:ext>
            </a:extLst>
          </p:cNvPr>
          <p:cNvPicPr>
            <a:picLocks noChangeAspect="1"/>
          </p:cNvPicPr>
          <p:nvPr/>
        </p:nvPicPr>
        <p:blipFill>
          <a:blip r:embed="rId3"/>
          <a:stretch>
            <a:fillRect/>
          </a:stretch>
        </p:blipFill>
        <p:spPr>
          <a:xfrm>
            <a:off x="1411627" y="1850889"/>
            <a:ext cx="3989754" cy="3989754"/>
          </a:xfrm>
          <a:prstGeom prst="rect">
            <a:avLst/>
          </a:prstGeom>
        </p:spPr>
      </p:pic>
      <p:sp>
        <p:nvSpPr>
          <p:cNvPr id="4" name="TextBox 3">
            <a:extLst>
              <a:ext uri="{FF2B5EF4-FFF2-40B4-BE49-F238E27FC236}">
                <a16:creationId xmlns:a16="http://schemas.microsoft.com/office/drawing/2014/main" id="{34CD8ED1-43D8-364D-A39A-1ACC8CC72A84}"/>
              </a:ext>
            </a:extLst>
          </p:cNvPr>
          <p:cNvSpPr txBox="1"/>
          <p:nvPr/>
        </p:nvSpPr>
        <p:spPr>
          <a:xfrm flipH="1">
            <a:off x="3017186" y="5840643"/>
            <a:ext cx="778636" cy="307777"/>
          </a:xfrm>
          <a:prstGeom prst="rect">
            <a:avLst/>
          </a:prstGeom>
          <a:noFill/>
        </p:spPr>
        <p:txBody>
          <a:bodyPr wrap="square" rtlCol="0">
            <a:spAutoFit/>
          </a:bodyPr>
          <a:lstStyle/>
          <a:p>
            <a:pPr algn="ctr"/>
            <a:r>
              <a:rPr lang="en-US" sz="1400" dirty="0">
                <a:latin typeface="Century Gothic" panose="020B0502020202020204" pitchFamily="34" charset="0"/>
                <a:hlinkClick r:id="rId4"/>
              </a:rPr>
              <a:t>source</a:t>
            </a:r>
            <a:endParaRPr lang="en-US" sz="1400" dirty="0">
              <a:latin typeface="Century Gothic" panose="020B0502020202020204" pitchFamily="34" charset="0"/>
            </a:endParaRPr>
          </a:p>
        </p:txBody>
      </p:sp>
      <p:sp>
        <p:nvSpPr>
          <p:cNvPr id="5" name="Slide Number Placeholder 4">
            <a:extLst>
              <a:ext uri="{FF2B5EF4-FFF2-40B4-BE49-F238E27FC236}">
                <a16:creationId xmlns:a16="http://schemas.microsoft.com/office/drawing/2014/main" id="{A49D5F26-B368-41EC-93BF-256AEF02C461}"/>
              </a:ext>
            </a:extLst>
          </p:cNvPr>
          <p:cNvSpPr>
            <a:spLocks noGrp="1"/>
          </p:cNvSpPr>
          <p:nvPr>
            <p:ph type="sldNum" sz="quarter" idx="12"/>
          </p:nvPr>
        </p:nvSpPr>
        <p:spPr/>
        <p:txBody>
          <a:bodyPr/>
          <a:lstStyle/>
          <a:p>
            <a:fld id="{47420192-A74A-4A31-91AA-245FB6EA723F}" type="slidenum">
              <a:rPr lang="en-CA" smtClean="0"/>
              <a:t>33</a:t>
            </a:fld>
            <a:endParaRPr lang="en-CA"/>
          </a:p>
        </p:txBody>
      </p:sp>
    </p:spTree>
    <p:extLst>
      <p:ext uri="{BB962C8B-B14F-4D97-AF65-F5344CB8AC3E}">
        <p14:creationId xmlns:p14="http://schemas.microsoft.com/office/powerpoint/2010/main" val="24402669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D7AD14B-2C13-44AE-AB41-533BF2F10A09}"/>
              </a:ext>
            </a:extLst>
          </p:cNvPr>
          <p:cNvSpPr txBox="1">
            <a:spLocks/>
          </p:cNvSpPr>
          <p:nvPr/>
        </p:nvSpPr>
        <p:spPr>
          <a:xfrm>
            <a:off x="3406504" y="-46978"/>
            <a:ext cx="6548846" cy="75655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pic>
        <p:nvPicPr>
          <p:cNvPr id="2" name="Picture 1">
            <a:extLst>
              <a:ext uri="{FF2B5EF4-FFF2-40B4-BE49-F238E27FC236}">
                <a16:creationId xmlns:a16="http://schemas.microsoft.com/office/drawing/2014/main" id="{6028C49B-CEE0-9646-9E83-033B3ECC7042}"/>
              </a:ext>
            </a:extLst>
          </p:cNvPr>
          <p:cNvPicPr>
            <a:picLocks noChangeAspect="1"/>
          </p:cNvPicPr>
          <p:nvPr/>
        </p:nvPicPr>
        <p:blipFill>
          <a:blip r:embed="rId2"/>
          <a:stretch>
            <a:fillRect/>
          </a:stretch>
        </p:blipFill>
        <p:spPr>
          <a:xfrm>
            <a:off x="11417153" y="11723"/>
            <a:ext cx="733112" cy="733112"/>
          </a:xfrm>
          <a:prstGeom prst="rect">
            <a:avLst/>
          </a:prstGeom>
        </p:spPr>
      </p:pic>
      <p:sp>
        <p:nvSpPr>
          <p:cNvPr id="10" name="Title 1">
            <a:extLst>
              <a:ext uri="{FF2B5EF4-FFF2-40B4-BE49-F238E27FC236}">
                <a16:creationId xmlns:a16="http://schemas.microsoft.com/office/drawing/2014/main" id="{F387387C-8243-BD47-9F72-9C3D6C8C8152}"/>
              </a:ext>
            </a:extLst>
          </p:cNvPr>
          <p:cNvSpPr txBox="1">
            <a:spLocks/>
          </p:cNvSpPr>
          <p:nvPr/>
        </p:nvSpPr>
        <p:spPr>
          <a:xfrm>
            <a:off x="2236650" y="76521"/>
            <a:ext cx="7784984" cy="5575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rPr>
              <a:t>Machine Learning Model – Comparing Features</a:t>
            </a:r>
            <a:endParaRPr kumimoji="0" lang="en-US" sz="2000" b="0"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graphicFrame>
        <p:nvGraphicFramePr>
          <p:cNvPr id="3" name="Table 2">
            <a:extLst>
              <a:ext uri="{FF2B5EF4-FFF2-40B4-BE49-F238E27FC236}">
                <a16:creationId xmlns:a16="http://schemas.microsoft.com/office/drawing/2014/main" id="{90C466CB-FE01-E549-ACF9-E50B325F2C84}"/>
              </a:ext>
            </a:extLst>
          </p:cNvPr>
          <p:cNvGraphicFramePr>
            <a:graphicFrameLocks noGrp="1"/>
          </p:cNvGraphicFramePr>
          <p:nvPr>
            <p:extLst>
              <p:ext uri="{D42A27DB-BD31-4B8C-83A1-F6EECF244321}">
                <p14:modId xmlns:p14="http://schemas.microsoft.com/office/powerpoint/2010/main" val="2792984677"/>
              </p:ext>
            </p:extLst>
          </p:nvPr>
        </p:nvGraphicFramePr>
        <p:xfrm>
          <a:off x="343268" y="2500915"/>
          <a:ext cx="6037383" cy="2587689"/>
        </p:xfrm>
        <a:graphic>
          <a:graphicData uri="http://schemas.openxmlformats.org/drawingml/2006/table">
            <a:tbl>
              <a:tblPr firstRow="1" bandRow="1">
                <a:tableStyleId>{5940675A-B579-460E-94D1-54222C63F5DA}</a:tableStyleId>
              </a:tblPr>
              <a:tblGrid>
                <a:gridCol w="3510374">
                  <a:extLst>
                    <a:ext uri="{9D8B030D-6E8A-4147-A177-3AD203B41FA5}">
                      <a16:colId xmlns:a16="http://schemas.microsoft.com/office/drawing/2014/main" val="3354123118"/>
                    </a:ext>
                  </a:extLst>
                </a:gridCol>
                <a:gridCol w="1368554">
                  <a:extLst>
                    <a:ext uri="{9D8B030D-6E8A-4147-A177-3AD203B41FA5}">
                      <a16:colId xmlns:a16="http://schemas.microsoft.com/office/drawing/2014/main" val="1523380152"/>
                    </a:ext>
                  </a:extLst>
                </a:gridCol>
                <a:gridCol w="1158455">
                  <a:extLst>
                    <a:ext uri="{9D8B030D-6E8A-4147-A177-3AD203B41FA5}">
                      <a16:colId xmlns:a16="http://schemas.microsoft.com/office/drawing/2014/main" val="218752820"/>
                    </a:ext>
                  </a:extLst>
                </a:gridCol>
              </a:tblGrid>
              <a:tr h="393129">
                <a:tc>
                  <a:txBody>
                    <a:bodyPr/>
                    <a:lstStyle/>
                    <a:p>
                      <a:pPr algn="ctr"/>
                      <a:r>
                        <a:rPr lang="en-US" b="1" dirty="0"/>
                        <a:t>Feature</a:t>
                      </a:r>
                    </a:p>
                  </a:txBody>
                  <a:tcPr>
                    <a:solidFill>
                      <a:srgbClr val="3DB2C2"/>
                    </a:solidFill>
                  </a:tcPr>
                </a:tc>
                <a:tc>
                  <a:txBody>
                    <a:bodyPr/>
                    <a:lstStyle/>
                    <a:p>
                      <a:pPr algn="ctr"/>
                      <a:r>
                        <a:rPr lang="en-US" b="1" dirty="0"/>
                        <a:t>Training F1</a:t>
                      </a:r>
                    </a:p>
                  </a:txBody>
                  <a:tcPr>
                    <a:solidFill>
                      <a:srgbClr val="3DB2C2"/>
                    </a:solidFill>
                  </a:tcPr>
                </a:tc>
                <a:tc>
                  <a:txBody>
                    <a:bodyPr/>
                    <a:lstStyle/>
                    <a:p>
                      <a:pPr algn="ctr"/>
                      <a:r>
                        <a:rPr lang="en-US" b="1" dirty="0"/>
                        <a:t>Testing F1</a:t>
                      </a:r>
                    </a:p>
                  </a:txBody>
                  <a:tcPr>
                    <a:solidFill>
                      <a:srgbClr val="3DB2C2"/>
                    </a:solidFill>
                  </a:tcPr>
                </a:tc>
                <a:extLst>
                  <a:ext uri="{0D108BD9-81ED-4DB2-BD59-A6C34878D82A}">
                    <a16:rowId xmlns:a16="http://schemas.microsoft.com/office/drawing/2014/main" val="3913046867"/>
                  </a:ext>
                </a:extLst>
              </a:tr>
              <a:tr h="359481">
                <a:tc>
                  <a:txBody>
                    <a:bodyPr/>
                    <a:lstStyle/>
                    <a:p>
                      <a:r>
                        <a:rPr lang="en-US" dirty="0"/>
                        <a:t>All Features</a:t>
                      </a:r>
                    </a:p>
                  </a:txBody>
                  <a:tcPr>
                    <a:solidFill>
                      <a:srgbClr val="00FB92"/>
                    </a:solidFill>
                  </a:tcPr>
                </a:tc>
                <a:tc>
                  <a:txBody>
                    <a:bodyPr/>
                    <a:lstStyle/>
                    <a:p>
                      <a:pPr algn="r"/>
                      <a:r>
                        <a:rPr lang="en-US" dirty="0"/>
                        <a:t>0.509</a:t>
                      </a:r>
                    </a:p>
                  </a:txBody>
                  <a:tcPr>
                    <a:solidFill>
                      <a:srgbClr val="00FB92"/>
                    </a:solidFill>
                  </a:tcPr>
                </a:tc>
                <a:tc>
                  <a:txBody>
                    <a:bodyPr/>
                    <a:lstStyle/>
                    <a:p>
                      <a:pPr algn="r"/>
                      <a:r>
                        <a:rPr lang="en-US" dirty="0"/>
                        <a:t>0.500</a:t>
                      </a:r>
                    </a:p>
                  </a:txBody>
                  <a:tcPr>
                    <a:solidFill>
                      <a:srgbClr val="00FB92"/>
                    </a:solidFill>
                  </a:tcPr>
                </a:tc>
                <a:extLst>
                  <a:ext uri="{0D108BD9-81ED-4DB2-BD59-A6C34878D82A}">
                    <a16:rowId xmlns:a16="http://schemas.microsoft.com/office/drawing/2014/main" val="3417556479"/>
                  </a:ext>
                </a:extLst>
              </a:tr>
              <a:tr h="359481">
                <a:tc>
                  <a:txBody>
                    <a:bodyPr/>
                    <a:lstStyle/>
                    <a:p>
                      <a:r>
                        <a:rPr lang="en-US" dirty="0"/>
                        <a:t>Academic Background</a:t>
                      </a:r>
                    </a:p>
                  </a:txBody>
                  <a:tcPr/>
                </a:tc>
                <a:tc>
                  <a:txBody>
                    <a:bodyPr/>
                    <a:lstStyle/>
                    <a:p>
                      <a:pPr algn="r"/>
                      <a:r>
                        <a:rPr lang="en-US" dirty="0"/>
                        <a:t>0.485</a:t>
                      </a:r>
                    </a:p>
                  </a:txBody>
                  <a:tcPr/>
                </a:tc>
                <a:tc>
                  <a:txBody>
                    <a:bodyPr/>
                    <a:lstStyle/>
                    <a:p>
                      <a:pPr algn="r"/>
                      <a:r>
                        <a:rPr lang="en-US" dirty="0"/>
                        <a:t>0.526</a:t>
                      </a:r>
                    </a:p>
                  </a:txBody>
                  <a:tcPr/>
                </a:tc>
                <a:extLst>
                  <a:ext uri="{0D108BD9-81ED-4DB2-BD59-A6C34878D82A}">
                    <a16:rowId xmlns:a16="http://schemas.microsoft.com/office/drawing/2014/main" val="1571948834"/>
                  </a:ext>
                </a:extLst>
              </a:tr>
              <a:tr h="359481">
                <a:tc>
                  <a:txBody>
                    <a:bodyPr/>
                    <a:lstStyle/>
                    <a:p>
                      <a:r>
                        <a:rPr lang="en-US" dirty="0"/>
                        <a:t>Education Level</a:t>
                      </a:r>
                    </a:p>
                  </a:txBody>
                  <a:tcPr/>
                </a:tc>
                <a:tc>
                  <a:txBody>
                    <a:bodyPr/>
                    <a:lstStyle/>
                    <a:p>
                      <a:pPr algn="r"/>
                      <a:r>
                        <a:rPr lang="en-US" dirty="0"/>
                        <a:t>0.497</a:t>
                      </a:r>
                    </a:p>
                  </a:txBody>
                  <a:tcPr/>
                </a:tc>
                <a:tc>
                  <a:txBody>
                    <a:bodyPr/>
                    <a:lstStyle/>
                    <a:p>
                      <a:pPr algn="r"/>
                      <a:r>
                        <a:rPr lang="en-US" dirty="0"/>
                        <a:t>0.448</a:t>
                      </a:r>
                    </a:p>
                  </a:txBody>
                  <a:tcPr/>
                </a:tc>
                <a:extLst>
                  <a:ext uri="{0D108BD9-81ED-4DB2-BD59-A6C34878D82A}">
                    <a16:rowId xmlns:a16="http://schemas.microsoft.com/office/drawing/2014/main" val="4224529504"/>
                  </a:ext>
                </a:extLst>
              </a:tr>
              <a:tr h="359481">
                <a:tc>
                  <a:txBody>
                    <a:bodyPr/>
                    <a:lstStyle/>
                    <a:p>
                      <a:r>
                        <a:rPr lang="en-US" dirty="0"/>
                        <a:t>Job Tenure General</a:t>
                      </a:r>
                    </a:p>
                  </a:txBody>
                  <a:tcPr/>
                </a:tc>
                <a:tc>
                  <a:txBody>
                    <a:bodyPr/>
                    <a:lstStyle/>
                    <a:p>
                      <a:pPr algn="r"/>
                      <a:r>
                        <a:rPr lang="en-US" dirty="0"/>
                        <a:t>0.527</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0.448</a:t>
                      </a:r>
                    </a:p>
                  </a:txBody>
                  <a:tcPr/>
                </a:tc>
                <a:extLst>
                  <a:ext uri="{0D108BD9-81ED-4DB2-BD59-A6C34878D82A}">
                    <a16:rowId xmlns:a16="http://schemas.microsoft.com/office/drawing/2014/main" val="3243726010"/>
                  </a:ext>
                </a:extLst>
              </a:tr>
              <a:tr h="359481">
                <a:tc>
                  <a:txBody>
                    <a:bodyPr/>
                    <a:lstStyle/>
                    <a:p>
                      <a:r>
                        <a:rPr lang="en-US" dirty="0"/>
                        <a:t>Knowledge and Skills</a:t>
                      </a:r>
                    </a:p>
                  </a:txBody>
                  <a:tcPr/>
                </a:tc>
                <a:tc>
                  <a:txBody>
                    <a:bodyPr/>
                    <a:lstStyle/>
                    <a:p>
                      <a:pPr algn="r"/>
                      <a:r>
                        <a:rPr lang="en-US" dirty="0"/>
                        <a:t>0.509</a:t>
                      </a:r>
                    </a:p>
                  </a:txBody>
                  <a:tcPr/>
                </a:tc>
                <a:tc>
                  <a:txBody>
                    <a:bodyPr/>
                    <a:lstStyle/>
                    <a:p>
                      <a:pPr algn="r"/>
                      <a:r>
                        <a:rPr lang="en-US" dirty="0"/>
                        <a:t>0.500</a:t>
                      </a:r>
                    </a:p>
                  </a:txBody>
                  <a:tcPr/>
                </a:tc>
                <a:extLst>
                  <a:ext uri="{0D108BD9-81ED-4DB2-BD59-A6C34878D82A}">
                    <a16:rowId xmlns:a16="http://schemas.microsoft.com/office/drawing/2014/main" val="924021510"/>
                  </a:ext>
                </a:extLst>
              </a:tr>
              <a:tr h="359481">
                <a:tc>
                  <a:txBody>
                    <a:bodyPr/>
                    <a:lstStyle/>
                    <a:p>
                      <a:r>
                        <a:rPr lang="en-US" dirty="0"/>
                        <a:t>Work Experience Industry</a:t>
                      </a:r>
                    </a:p>
                  </a:txBody>
                  <a:tcPr>
                    <a:solidFill>
                      <a:srgbClr val="FFFD78"/>
                    </a:solidFill>
                  </a:tcPr>
                </a:tc>
                <a:tc>
                  <a:txBody>
                    <a:bodyPr/>
                    <a:lstStyle/>
                    <a:p>
                      <a:pPr algn="r"/>
                      <a:r>
                        <a:rPr lang="en-US" dirty="0"/>
                        <a:t>0.478</a:t>
                      </a:r>
                    </a:p>
                  </a:txBody>
                  <a:tcPr>
                    <a:solidFill>
                      <a:srgbClr val="FFFD78"/>
                    </a:solidFill>
                  </a:tcPr>
                </a:tc>
                <a:tc>
                  <a:txBody>
                    <a:bodyPr/>
                    <a:lstStyle/>
                    <a:p>
                      <a:pPr algn="r"/>
                      <a:r>
                        <a:rPr lang="en-US" dirty="0"/>
                        <a:t>0.333</a:t>
                      </a:r>
                    </a:p>
                  </a:txBody>
                  <a:tcPr>
                    <a:solidFill>
                      <a:srgbClr val="FFFD78"/>
                    </a:solidFill>
                  </a:tcPr>
                </a:tc>
                <a:extLst>
                  <a:ext uri="{0D108BD9-81ED-4DB2-BD59-A6C34878D82A}">
                    <a16:rowId xmlns:a16="http://schemas.microsoft.com/office/drawing/2014/main" val="121063982"/>
                  </a:ext>
                </a:extLst>
              </a:tr>
            </a:tbl>
          </a:graphicData>
        </a:graphic>
      </p:graphicFrame>
      <p:sp>
        <p:nvSpPr>
          <p:cNvPr id="12" name="Right Bracket 11">
            <a:extLst>
              <a:ext uri="{FF2B5EF4-FFF2-40B4-BE49-F238E27FC236}">
                <a16:creationId xmlns:a16="http://schemas.microsoft.com/office/drawing/2014/main" id="{9482DB3B-2A19-234E-AA62-0A1DE503D6D6}"/>
              </a:ext>
            </a:extLst>
          </p:cNvPr>
          <p:cNvSpPr/>
          <p:nvPr/>
        </p:nvSpPr>
        <p:spPr>
          <a:xfrm>
            <a:off x="6425196" y="2925319"/>
            <a:ext cx="303850" cy="320042"/>
          </a:xfrm>
          <a:prstGeom prst="rightBracket">
            <a:avLst/>
          </a:prstGeom>
          <a:ln w="38100">
            <a:solidFill>
              <a:srgbClr val="00FB9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2"/>
              </a:solidFill>
            </a:endParaRPr>
          </a:p>
        </p:txBody>
      </p:sp>
      <p:sp>
        <p:nvSpPr>
          <p:cNvPr id="13" name="Down Arrow 12">
            <a:extLst>
              <a:ext uri="{FF2B5EF4-FFF2-40B4-BE49-F238E27FC236}">
                <a16:creationId xmlns:a16="http://schemas.microsoft.com/office/drawing/2014/main" id="{A21BF794-FE16-F34B-8B08-7422251731E7}"/>
              </a:ext>
            </a:extLst>
          </p:cNvPr>
          <p:cNvSpPr/>
          <p:nvPr/>
        </p:nvSpPr>
        <p:spPr>
          <a:xfrm rot="16200000">
            <a:off x="6803327" y="2851989"/>
            <a:ext cx="320041" cy="466702"/>
          </a:xfrm>
          <a:prstGeom prst="downArrow">
            <a:avLst/>
          </a:prstGeom>
          <a:solidFill>
            <a:srgbClr val="00FB92"/>
          </a:solidFill>
          <a:ln>
            <a:solidFill>
              <a:srgbClr val="00FB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5" name="Rectangle 4">
            <a:extLst>
              <a:ext uri="{FF2B5EF4-FFF2-40B4-BE49-F238E27FC236}">
                <a16:creationId xmlns:a16="http://schemas.microsoft.com/office/drawing/2014/main" id="{D99E2DB2-1318-DA4E-9A05-0201C2BAFA6A}"/>
              </a:ext>
            </a:extLst>
          </p:cNvPr>
          <p:cNvSpPr/>
          <p:nvPr/>
        </p:nvSpPr>
        <p:spPr>
          <a:xfrm>
            <a:off x="7196698" y="2744041"/>
            <a:ext cx="3967369" cy="923330"/>
          </a:xfrm>
          <a:prstGeom prst="rect">
            <a:avLst/>
          </a:prstGeom>
        </p:spPr>
        <p:txBody>
          <a:bodyPr wrap="square">
            <a:spAutoFit/>
          </a:bodyPr>
          <a:lstStyle/>
          <a:p>
            <a:r>
              <a:rPr lang="en-US" altLang="zh-CN" dirty="0">
                <a:solidFill>
                  <a:srgbClr val="00FB92"/>
                </a:solidFill>
                <a:latin typeface="Century Gothic" panose="020B0502020202020204" pitchFamily="34" charset="0"/>
              </a:rPr>
              <a:t>Include</a:t>
            </a:r>
            <a:r>
              <a:rPr lang="zh-CN" altLang="en-US" dirty="0">
                <a:solidFill>
                  <a:srgbClr val="00FB92"/>
                </a:solidFill>
                <a:latin typeface="Century Gothic" panose="020B0502020202020204" pitchFamily="34" charset="0"/>
              </a:rPr>
              <a:t> </a:t>
            </a:r>
            <a:r>
              <a:rPr lang="en-US" altLang="zh-CN" dirty="0">
                <a:solidFill>
                  <a:srgbClr val="00FB92"/>
                </a:solidFill>
                <a:latin typeface="Century Gothic" panose="020B0502020202020204" pitchFamily="34" charset="0"/>
              </a:rPr>
              <a:t>all</a:t>
            </a:r>
            <a:r>
              <a:rPr lang="zh-CN" altLang="en-US" dirty="0">
                <a:solidFill>
                  <a:srgbClr val="00FB92"/>
                </a:solidFill>
                <a:latin typeface="Century Gothic" panose="020B0502020202020204" pitchFamily="34" charset="0"/>
              </a:rPr>
              <a:t> </a:t>
            </a:r>
            <a:r>
              <a:rPr lang="en-US" altLang="zh-CN" dirty="0">
                <a:solidFill>
                  <a:srgbClr val="00FB92"/>
                </a:solidFill>
                <a:latin typeface="Century Gothic" panose="020B0502020202020204" pitchFamily="34" charset="0"/>
              </a:rPr>
              <a:t>informative</a:t>
            </a:r>
            <a:r>
              <a:rPr lang="zh-CN" altLang="en-US" dirty="0">
                <a:solidFill>
                  <a:srgbClr val="00FB92"/>
                </a:solidFill>
                <a:latin typeface="Century Gothic" panose="020B0502020202020204" pitchFamily="34" charset="0"/>
              </a:rPr>
              <a:t> </a:t>
            </a:r>
            <a:r>
              <a:rPr lang="en-US" altLang="zh-CN" dirty="0">
                <a:solidFill>
                  <a:srgbClr val="00FB92"/>
                </a:solidFill>
                <a:latin typeface="Century Gothic" panose="020B0502020202020204" pitchFamily="34" charset="0"/>
              </a:rPr>
              <a:t>features</a:t>
            </a:r>
            <a:r>
              <a:rPr lang="zh-CN" altLang="en-US" dirty="0">
                <a:solidFill>
                  <a:srgbClr val="00FB92"/>
                </a:solidFill>
                <a:latin typeface="Century Gothic" panose="020B0502020202020204" pitchFamily="34" charset="0"/>
              </a:rPr>
              <a:t> </a:t>
            </a:r>
            <a:r>
              <a:rPr lang="en-US" altLang="zh-CN" dirty="0">
                <a:solidFill>
                  <a:srgbClr val="00FB92"/>
                </a:solidFill>
                <a:latin typeface="Century Gothic" panose="020B0502020202020204" pitchFamily="34" charset="0"/>
              </a:rPr>
              <a:t>generated</a:t>
            </a:r>
            <a:r>
              <a:rPr lang="zh-CN" altLang="en-US" dirty="0">
                <a:solidFill>
                  <a:srgbClr val="00FB92"/>
                </a:solidFill>
                <a:latin typeface="Century Gothic" panose="020B0502020202020204" pitchFamily="34" charset="0"/>
              </a:rPr>
              <a:t> </a:t>
            </a:r>
            <a:r>
              <a:rPr lang="en-US" altLang="zh-CN" dirty="0">
                <a:solidFill>
                  <a:srgbClr val="00FB92"/>
                </a:solidFill>
                <a:latin typeface="Century Gothic" panose="020B0502020202020204" pitchFamily="34" charset="0"/>
              </a:rPr>
              <a:t>by</a:t>
            </a:r>
            <a:r>
              <a:rPr lang="zh-CN" altLang="en-US" dirty="0">
                <a:solidFill>
                  <a:srgbClr val="00FB92"/>
                </a:solidFill>
                <a:latin typeface="Century Gothic" panose="020B0502020202020204" pitchFamily="34" charset="0"/>
              </a:rPr>
              <a:t> </a:t>
            </a:r>
            <a:r>
              <a:rPr lang="en-US" altLang="zh-CN" dirty="0">
                <a:solidFill>
                  <a:srgbClr val="00FB92"/>
                </a:solidFill>
                <a:latin typeface="Century Gothic" panose="020B0502020202020204" pitchFamily="34" charset="0"/>
              </a:rPr>
              <a:t>feature</a:t>
            </a:r>
            <a:r>
              <a:rPr lang="zh-CN" altLang="en-US" dirty="0">
                <a:solidFill>
                  <a:srgbClr val="00FB92"/>
                </a:solidFill>
                <a:latin typeface="Century Gothic" panose="020B0502020202020204" pitchFamily="34" charset="0"/>
              </a:rPr>
              <a:t> </a:t>
            </a:r>
            <a:r>
              <a:rPr lang="en-US" altLang="zh-CN" dirty="0">
                <a:solidFill>
                  <a:srgbClr val="00FB92"/>
                </a:solidFill>
                <a:latin typeface="Century Gothic" panose="020B0502020202020204" pitchFamily="34" charset="0"/>
              </a:rPr>
              <a:t>engineering</a:t>
            </a:r>
            <a:r>
              <a:rPr lang="zh-CN" altLang="en-US" dirty="0">
                <a:solidFill>
                  <a:srgbClr val="00FB92"/>
                </a:solidFill>
                <a:latin typeface="Century Gothic" panose="020B0502020202020204" pitchFamily="34" charset="0"/>
              </a:rPr>
              <a:t> </a:t>
            </a:r>
            <a:endParaRPr lang="en-US" dirty="0">
              <a:solidFill>
                <a:srgbClr val="00FB92"/>
              </a:solidFill>
              <a:latin typeface="Century Gothic" panose="020B0502020202020204" pitchFamily="34" charset="0"/>
            </a:endParaRPr>
          </a:p>
        </p:txBody>
      </p:sp>
      <p:sp>
        <p:nvSpPr>
          <p:cNvPr id="15" name="Right Bracket 14">
            <a:extLst>
              <a:ext uri="{FF2B5EF4-FFF2-40B4-BE49-F238E27FC236}">
                <a16:creationId xmlns:a16="http://schemas.microsoft.com/office/drawing/2014/main" id="{65B9E83C-CE3E-0149-A014-02EBB27A2597}"/>
              </a:ext>
            </a:extLst>
          </p:cNvPr>
          <p:cNvSpPr/>
          <p:nvPr/>
        </p:nvSpPr>
        <p:spPr>
          <a:xfrm>
            <a:off x="6425196" y="3245361"/>
            <a:ext cx="235085" cy="1843243"/>
          </a:xfrm>
          <a:prstGeom prst="rightBracket">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Down Arrow 16">
            <a:extLst>
              <a:ext uri="{FF2B5EF4-FFF2-40B4-BE49-F238E27FC236}">
                <a16:creationId xmlns:a16="http://schemas.microsoft.com/office/drawing/2014/main" id="{B3BDC95C-8656-D946-A820-02DD6D51CE97}"/>
              </a:ext>
            </a:extLst>
          </p:cNvPr>
          <p:cNvSpPr/>
          <p:nvPr/>
        </p:nvSpPr>
        <p:spPr>
          <a:xfrm rot="16200000">
            <a:off x="6722191" y="3933630"/>
            <a:ext cx="320041" cy="466702"/>
          </a:xfrm>
          <a:prstGeom prst="downArrow">
            <a:avLst/>
          </a:prstGeom>
          <a:solidFill>
            <a:srgbClr val="5B9BD5"/>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6" name="Rectangle 5">
            <a:extLst>
              <a:ext uri="{FF2B5EF4-FFF2-40B4-BE49-F238E27FC236}">
                <a16:creationId xmlns:a16="http://schemas.microsoft.com/office/drawing/2014/main" id="{DFBCB9B9-E936-D04A-AC8B-00B3E98F2017}"/>
              </a:ext>
            </a:extLst>
          </p:cNvPr>
          <p:cNvSpPr/>
          <p:nvPr/>
        </p:nvSpPr>
        <p:spPr>
          <a:xfrm>
            <a:off x="7115563" y="3881486"/>
            <a:ext cx="3599329" cy="646331"/>
          </a:xfrm>
          <a:prstGeom prst="rect">
            <a:avLst/>
          </a:prstGeom>
        </p:spPr>
        <p:txBody>
          <a:bodyPr wrap="square">
            <a:spAutoFit/>
          </a:bodyPr>
          <a:lstStyle/>
          <a:p>
            <a:r>
              <a:rPr lang="en-US" altLang="zh-CN" dirty="0">
                <a:solidFill>
                  <a:schemeClr val="accent1"/>
                </a:solidFill>
                <a:latin typeface="Century Gothic" panose="020B0502020202020204" pitchFamily="34" charset="0"/>
              </a:rPr>
              <a:t>Exclude</a:t>
            </a:r>
            <a:r>
              <a:rPr lang="zh-CN" altLang="en-US" dirty="0">
                <a:solidFill>
                  <a:schemeClr val="accent1"/>
                </a:solidFill>
                <a:latin typeface="Century Gothic" panose="020B0502020202020204" pitchFamily="34" charset="0"/>
              </a:rPr>
              <a:t> </a:t>
            </a:r>
            <a:r>
              <a:rPr lang="en-US" altLang="zh-CN" dirty="0">
                <a:solidFill>
                  <a:schemeClr val="accent1"/>
                </a:solidFill>
                <a:latin typeface="Century Gothic" panose="020B0502020202020204" pitchFamily="34" charset="0"/>
              </a:rPr>
              <a:t>one</a:t>
            </a:r>
            <a:r>
              <a:rPr lang="zh-CN" altLang="en-US" dirty="0">
                <a:solidFill>
                  <a:schemeClr val="accent1"/>
                </a:solidFill>
                <a:latin typeface="Century Gothic" panose="020B0502020202020204" pitchFamily="34" charset="0"/>
              </a:rPr>
              <a:t> </a:t>
            </a:r>
            <a:r>
              <a:rPr lang="en-US" altLang="zh-CN" dirty="0">
                <a:solidFill>
                  <a:schemeClr val="accent1"/>
                </a:solidFill>
                <a:latin typeface="Century Gothic" panose="020B0502020202020204" pitchFamily="34" charset="0"/>
              </a:rPr>
              <a:t>group</a:t>
            </a:r>
            <a:r>
              <a:rPr lang="zh-CN" altLang="en-US" dirty="0">
                <a:solidFill>
                  <a:schemeClr val="accent1"/>
                </a:solidFill>
                <a:latin typeface="Century Gothic" panose="020B0502020202020204" pitchFamily="34" charset="0"/>
              </a:rPr>
              <a:t> </a:t>
            </a:r>
            <a:r>
              <a:rPr lang="en-US" altLang="zh-CN" dirty="0">
                <a:solidFill>
                  <a:schemeClr val="accent1"/>
                </a:solidFill>
                <a:latin typeface="Century Gothic" panose="020B0502020202020204" pitchFamily="34" charset="0"/>
              </a:rPr>
              <a:t>of</a:t>
            </a:r>
            <a:r>
              <a:rPr lang="zh-CN" altLang="en-US" dirty="0">
                <a:solidFill>
                  <a:schemeClr val="accent1"/>
                </a:solidFill>
                <a:latin typeface="Century Gothic" panose="020B0502020202020204" pitchFamily="34" charset="0"/>
              </a:rPr>
              <a:t> </a:t>
            </a:r>
            <a:r>
              <a:rPr lang="en-US" altLang="zh-CN" dirty="0">
                <a:solidFill>
                  <a:schemeClr val="accent1"/>
                </a:solidFill>
                <a:latin typeface="Century Gothic" panose="020B0502020202020204" pitchFamily="34" charset="0"/>
              </a:rPr>
              <a:t>features</a:t>
            </a:r>
            <a:r>
              <a:rPr lang="zh-CN" altLang="en-US" dirty="0">
                <a:solidFill>
                  <a:schemeClr val="accent1"/>
                </a:solidFill>
                <a:latin typeface="Century Gothic" panose="020B0502020202020204" pitchFamily="34" charset="0"/>
              </a:rPr>
              <a:t> </a:t>
            </a:r>
            <a:r>
              <a:rPr lang="en-US" altLang="zh-CN" dirty="0">
                <a:solidFill>
                  <a:schemeClr val="accent1"/>
                </a:solidFill>
                <a:latin typeface="Century Gothic" panose="020B0502020202020204" pitchFamily="34" charset="0"/>
              </a:rPr>
              <a:t>each</a:t>
            </a:r>
            <a:r>
              <a:rPr lang="zh-CN" altLang="en-US" dirty="0">
                <a:solidFill>
                  <a:schemeClr val="accent1"/>
                </a:solidFill>
                <a:latin typeface="Century Gothic" panose="020B0502020202020204" pitchFamily="34" charset="0"/>
              </a:rPr>
              <a:t> </a:t>
            </a:r>
            <a:r>
              <a:rPr lang="en-US" altLang="zh-CN" dirty="0">
                <a:solidFill>
                  <a:schemeClr val="accent1"/>
                </a:solidFill>
                <a:latin typeface="Century Gothic" panose="020B0502020202020204" pitchFamily="34" charset="0"/>
              </a:rPr>
              <a:t>time</a:t>
            </a:r>
            <a:endParaRPr lang="en-US" dirty="0">
              <a:solidFill>
                <a:schemeClr val="accent1"/>
              </a:solidFill>
              <a:latin typeface="Century Gothic" panose="020B0502020202020204" pitchFamily="34" charset="0"/>
            </a:endParaRPr>
          </a:p>
        </p:txBody>
      </p:sp>
      <p:sp>
        <p:nvSpPr>
          <p:cNvPr id="4" name="Slide Number Placeholder 3">
            <a:extLst>
              <a:ext uri="{FF2B5EF4-FFF2-40B4-BE49-F238E27FC236}">
                <a16:creationId xmlns:a16="http://schemas.microsoft.com/office/drawing/2014/main" id="{A6972708-E241-4908-8E9C-672364FAECD2}"/>
              </a:ext>
            </a:extLst>
          </p:cNvPr>
          <p:cNvSpPr>
            <a:spLocks noGrp="1"/>
          </p:cNvSpPr>
          <p:nvPr>
            <p:ph type="sldNum" sz="quarter" idx="12"/>
          </p:nvPr>
        </p:nvSpPr>
        <p:spPr/>
        <p:txBody>
          <a:bodyPr/>
          <a:lstStyle/>
          <a:p>
            <a:fld id="{47420192-A74A-4A31-91AA-245FB6EA723F}" type="slidenum">
              <a:rPr lang="en-CA" smtClean="0"/>
              <a:t>34</a:t>
            </a:fld>
            <a:endParaRPr lang="en-CA"/>
          </a:p>
        </p:txBody>
      </p:sp>
    </p:spTree>
    <p:extLst>
      <p:ext uri="{BB962C8B-B14F-4D97-AF65-F5344CB8AC3E}">
        <p14:creationId xmlns:p14="http://schemas.microsoft.com/office/powerpoint/2010/main" val="39505512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D7AD14B-2C13-44AE-AB41-533BF2F10A09}"/>
              </a:ext>
            </a:extLst>
          </p:cNvPr>
          <p:cNvSpPr txBox="1">
            <a:spLocks/>
          </p:cNvSpPr>
          <p:nvPr/>
        </p:nvSpPr>
        <p:spPr>
          <a:xfrm>
            <a:off x="3406504" y="-46978"/>
            <a:ext cx="6548846" cy="75655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pic>
        <p:nvPicPr>
          <p:cNvPr id="2" name="Picture 1">
            <a:extLst>
              <a:ext uri="{FF2B5EF4-FFF2-40B4-BE49-F238E27FC236}">
                <a16:creationId xmlns:a16="http://schemas.microsoft.com/office/drawing/2014/main" id="{6028C49B-CEE0-9646-9E83-033B3ECC7042}"/>
              </a:ext>
            </a:extLst>
          </p:cNvPr>
          <p:cNvPicPr>
            <a:picLocks noChangeAspect="1"/>
          </p:cNvPicPr>
          <p:nvPr/>
        </p:nvPicPr>
        <p:blipFill>
          <a:blip r:embed="rId2"/>
          <a:stretch>
            <a:fillRect/>
          </a:stretch>
        </p:blipFill>
        <p:spPr>
          <a:xfrm>
            <a:off x="11417153" y="11723"/>
            <a:ext cx="733112" cy="733112"/>
          </a:xfrm>
          <a:prstGeom prst="rect">
            <a:avLst/>
          </a:prstGeom>
        </p:spPr>
      </p:pic>
      <p:sp>
        <p:nvSpPr>
          <p:cNvPr id="10" name="Title 1">
            <a:extLst>
              <a:ext uri="{FF2B5EF4-FFF2-40B4-BE49-F238E27FC236}">
                <a16:creationId xmlns:a16="http://schemas.microsoft.com/office/drawing/2014/main" id="{F387387C-8243-BD47-9F72-9C3D6C8C8152}"/>
              </a:ext>
            </a:extLst>
          </p:cNvPr>
          <p:cNvSpPr txBox="1">
            <a:spLocks/>
          </p:cNvSpPr>
          <p:nvPr/>
        </p:nvSpPr>
        <p:spPr>
          <a:xfrm>
            <a:off x="2236650" y="76521"/>
            <a:ext cx="7784984" cy="5575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rPr>
              <a:t>Final Model Traits Selection</a:t>
            </a:r>
            <a:endParaRPr kumimoji="0" lang="en-US" sz="2000" b="0"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graphicFrame>
        <p:nvGraphicFramePr>
          <p:cNvPr id="3" name="Table 2">
            <a:extLst>
              <a:ext uri="{FF2B5EF4-FFF2-40B4-BE49-F238E27FC236}">
                <a16:creationId xmlns:a16="http://schemas.microsoft.com/office/drawing/2014/main" id="{EC3F9EFF-8955-854E-BAB1-0629F960E9D1}"/>
              </a:ext>
            </a:extLst>
          </p:cNvPr>
          <p:cNvGraphicFramePr>
            <a:graphicFrameLocks noGrp="1"/>
          </p:cNvGraphicFramePr>
          <p:nvPr>
            <p:extLst>
              <p:ext uri="{D42A27DB-BD31-4B8C-83A1-F6EECF244321}">
                <p14:modId xmlns:p14="http://schemas.microsoft.com/office/powerpoint/2010/main" val="1375270660"/>
              </p:ext>
            </p:extLst>
          </p:nvPr>
        </p:nvGraphicFramePr>
        <p:xfrm>
          <a:off x="3805478" y="1935089"/>
          <a:ext cx="4581043" cy="3972560"/>
        </p:xfrm>
        <a:graphic>
          <a:graphicData uri="http://schemas.openxmlformats.org/drawingml/2006/table">
            <a:tbl>
              <a:tblPr firstRow="1" bandRow="1">
                <a:tableStyleId>{5940675A-B579-460E-94D1-54222C63F5DA}</a:tableStyleId>
              </a:tblPr>
              <a:tblGrid>
                <a:gridCol w="2985479">
                  <a:extLst>
                    <a:ext uri="{9D8B030D-6E8A-4147-A177-3AD203B41FA5}">
                      <a16:colId xmlns:a16="http://schemas.microsoft.com/office/drawing/2014/main" val="1123118634"/>
                    </a:ext>
                  </a:extLst>
                </a:gridCol>
                <a:gridCol w="1595564">
                  <a:extLst>
                    <a:ext uri="{9D8B030D-6E8A-4147-A177-3AD203B41FA5}">
                      <a16:colId xmlns:a16="http://schemas.microsoft.com/office/drawing/2014/main" val="2628858163"/>
                    </a:ext>
                  </a:extLst>
                </a:gridCol>
              </a:tblGrid>
              <a:tr h="370840">
                <a:tc>
                  <a:txBody>
                    <a:bodyPr/>
                    <a:lstStyle/>
                    <a:p>
                      <a:pPr algn="ctr"/>
                      <a:r>
                        <a:rPr lang="en-US" b="1" dirty="0">
                          <a:latin typeface="Century Gothic" panose="020B0502020202020204" pitchFamily="34" charset="0"/>
                        </a:rPr>
                        <a:t>Feature Final Model</a:t>
                      </a:r>
                    </a:p>
                  </a:txBody>
                  <a:tcPr>
                    <a:solidFill>
                      <a:srgbClr val="3DB2C2"/>
                    </a:solidFill>
                  </a:tcPr>
                </a:tc>
                <a:tc>
                  <a:txBody>
                    <a:bodyPr/>
                    <a:lstStyle/>
                    <a:p>
                      <a:pPr algn="ctr"/>
                      <a:r>
                        <a:rPr lang="en-US" b="1" dirty="0">
                          <a:latin typeface="Century Gothic" panose="020B0502020202020204" pitchFamily="34" charset="0"/>
                        </a:rPr>
                        <a:t>Coefficients</a:t>
                      </a:r>
                    </a:p>
                  </a:txBody>
                  <a:tcPr>
                    <a:solidFill>
                      <a:srgbClr val="3DB2C2"/>
                    </a:solidFill>
                  </a:tcPr>
                </a:tc>
                <a:extLst>
                  <a:ext uri="{0D108BD9-81ED-4DB2-BD59-A6C34878D82A}">
                    <a16:rowId xmlns:a16="http://schemas.microsoft.com/office/drawing/2014/main" val="2187464791"/>
                  </a:ext>
                </a:extLst>
              </a:tr>
              <a:tr h="370840">
                <a:tc>
                  <a:txBody>
                    <a:bodyPr/>
                    <a:lstStyle/>
                    <a:p>
                      <a:r>
                        <a:rPr lang="en-US" dirty="0">
                          <a:latin typeface="Century Gothic" panose="020B0502020202020204" pitchFamily="34" charset="0"/>
                        </a:rPr>
                        <a:t>Finance Concentration</a:t>
                      </a:r>
                    </a:p>
                  </a:txBody>
                  <a:tcPr/>
                </a:tc>
                <a:tc>
                  <a:txBody>
                    <a:bodyPr/>
                    <a:lstStyle/>
                    <a:p>
                      <a:pPr algn="r"/>
                      <a:r>
                        <a:rPr lang="en-US" dirty="0">
                          <a:latin typeface="Century Gothic" panose="020B0502020202020204" pitchFamily="34" charset="0"/>
                        </a:rPr>
                        <a:t>0.19</a:t>
                      </a:r>
                    </a:p>
                  </a:txBody>
                  <a:tcPr/>
                </a:tc>
                <a:extLst>
                  <a:ext uri="{0D108BD9-81ED-4DB2-BD59-A6C34878D82A}">
                    <a16:rowId xmlns:a16="http://schemas.microsoft.com/office/drawing/2014/main" val="3454897049"/>
                  </a:ext>
                </a:extLst>
              </a:tr>
              <a:tr h="370840">
                <a:tc>
                  <a:txBody>
                    <a:bodyPr/>
                    <a:lstStyle/>
                    <a:p>
                      <a:r>
                        <a:rPr lang="en-US" dirty="0">
                          <a:latin typeface="Century Gothic" panose="020B0502020202020204" pitchFamily="34" charset="0"/>
                        </a:rPr>
                        <a:t>Flag HD Highschool</a:t>
                      </a:r>
                    </a:p>
                  </a:txBody>
                  <a:tcPr/>
                </a:tc>
                <a:tc>
                  <a:txBody>
                    <a:bodyPr/>
                    <a:lstStyle/>
                    <a:p>
                      <a:pPr algn="r"/>
                      <a:r>
                        <a:rPr lang="en-US" dirty="0">
                          <a:latin typeface="Century Gothic" panose="020B0502020202020204" pitchFamily="34" charset="0"/>
                        </a:rPr>
                        <a:t>-0.23</a:t>
                      </a:r>
                    </a:p>
                  </a:txBody>
                  <a:tcPr/>
                </a:tc>
                <a:extLst>
                  <a:ext uri="{0D108BD9-81ED-4DB2-BD59-A6C34878D82A}">
                    <a16:rowId xmlns:a16="http://schemas.microsoft.com/office/drawing/2014/main" val="1301248762"/>
                  </a:ext>
                </a:extLst>
              </a:tr>
              <a:tr h="370840">
                <a:tc>
                  <a:txBody>
                    <a:bodyPr/>
                    <a:lstStyle/>
                    <a:p>
                      <a:r>
                        <a:rPr lang="en-US" dirty="0">
                          <a:latin typeface="Century Gothic" panose="020B0502020202020204" pitchFamily="34" charset="0"/>
                        </a:rPr>
                        <a:t>Shortest Tenure</a:t>
                      </a:r>
                    </a:p>
                  </a:txBody>
                  <a:tcPr/>
                </a:tc>
                <a:tc>
                  <a:txBody>
                    <a:bodyPr/>
                    <a:lstStyle/>
                    <a:p>
                      <a:pPr algn="r"/>
                      <a:r>
                        <a:rPr lang="en-US" dirty="0">
                          <a:latin typeface="Century Gothic" panose="020B0502020202020204" pitchFamily="34" charset="0"/>
                        </a:rPr>
                        <a:t>0.16</a:t>
                      </a:r>
                    </a:p>
                  </a:txBody>
                  <a:tcPr/>
                </a:tc>
                <a:extLst>
                  <a:ext uri="{0D108BD9-81ED-4DB2-BD59-A6C34878D82A}">
                    <a16:rowId xmlns:a16="http://schemas.microsoft.com/office/drawing/2014/main" val="3577285713"/>
                  </a:ext>
                </a:extLst>
              </a:tr>
              <a:tr h="370840">
                <a:tc>
                  <a:txBody>
                    <a:bodyPr/>
                    <a:lstStyle/>
                    <a:p>
                      <a:r>
                        <a:rPr lang="en-US" dirty="0">
                          <a:latin typeface="Century Gothic" panose="020B0502020202020204" pitchFamily="34" charset="0"/>
                        </a:rPr>
                        <a:t>Trilingual Flag</a:t>
                      </a:r>
                    </a:p>
                  </a:txBody>
                  <a:tcPr/>
                </a:tc>
                <a:tc>
                  <a:txBody>
                    <a:bodyPr/>
                    <a:lstStyle/>
                    <a:p>
                      <a:pPr algn="r"/>
                      <a:r>
                        <a:rPr lang="en-US" dirty="0">
                          <a:latin typeface="Century Gothic" panose="020B0502020202020204" pitchFamily="34" charset="0"/>
                        </a:rPr>
                        <a:t>0.25</a:t>
                      </a:r>
                    </a:p>
                  </a:txBody>
                  <a:tcPr/>
                </a:tc>
                <a:extLst>
                  <a:ext uri="{0D108BD9-81ED-4DB2-BD59-A6C34878D82A}">
                    <a16:rowId xmlns:a16="http://schemas.microsoft.com/office/drawing/2014/main" val="2829356047"/>
                  </a:ext>
                </a:extLst>
              </a:tr>
              <a:tr h="370840">
                <a:tc>
                  <a:txBody>
                    <a:bodyPr/>
                    <a:lstStyle/>
                    <a:p>
                      <a:r>
                        <a:rPr lang="en-US" dirty="0">
                          <a:latin typeface="Century Gothic" panose="020B0502020202020204" pitchFamily="34" charset="0"/>
                        </a:rPr>
                        <a:t>Sales Customer Base Experience</a:t>
                      </a:r>
                    </a:p>
                  </a:txBody>
                  <a:tcPr/>
                </a:tc>
                <a:tc>
                  <a:txBody>
                    <a:bodyPr/>
                    <a:lstStyle/>
                    <a:p>
                      <a:pPr algn="r"/>
                      <a:r>
                        <a:rPr lang="en-US" dirty="0">
                          <a:latin typeface="Century Gothic" panose="020B0502020202020204" pitchFamily="34" charset="0"/>
                        </a:rPr>
                        <a:t>0.30</a:t>
                      </a:r>
                    </a:p>
                  </a:txBody>
                  <a:tcPr/>
                </a:tc>
                <a:extLst>
                  <a:ext uri="{0D108BD9-81ED-4DB2-BD59-A6C34878D82A}">
                    <a16:rowId xmlns:a16="http://schemas.microsoft.com/office/drawing/2014/main" val="1161040426"/>
                  </a:ext>
                </a:extLst>
              </a:tr>
              <a:tr h="370840">
                <a:tc>
                  <a:txBody>
                    <a:bodyPr/>
                    <a:lstStyle/>
                    <a:p>
                      <a:r>
                        <a:rPr lang="en-US" dirty="0">
                          <a:latin typeface="Century Gothic" panose="020B0502020202020204" pitchFamily="34" charset="0"/>
                        </a:rPr>
                        <a:t>Communication Skills</a:t>
                      </a:r>
                    </a:p>
                  </a:txBody>
                  <a:tcPr/>
                </a:tc>
                <a:tc>
                  <a:txBody>
                    <a:bodyPr/>
                    <a:lstStyle/>
                    <a:p>
                      <a:pPr algn="r"/>
                      <a:r>
                        <a:rPr lang="en-US" dirty="0">
                          <a:latin typeface="Century Gothic" panose="020B0502020202020204" pitchFamily="34" charset="0"/>
                        </a:rPr>
                        <a:t>0.13</a:t>
                      </a:r>
                    </a:p>
                  </a:txBody>
                  <a:tcPr/>
                </a:tc>
                <a:extLst>
                  <a:ext uri="{0D108BD9-81ED-4DB2-BD59-A6C34878D82A}">
                    <a16:rowId xmlns:a16="http://schemas.microsoft.com/office/drawing/2014/main" val="3219241962"/>
                  </a:ext>
                </a:extLst>
              </a:tr>
              <a:tr h="370840">
                <a:tc>
                  <a:txBody>
                    <a:bodyPr/>
                    <a:lstStyle/>
                    <a:p>
                      <a:r>
                        <a:rPr lang="en-US" dirty="0">
                          <a:latin typeface="Century Gothic" panose="020B0502020202020204" pitchFamily="34" charset="0"/>
                        </a:rPr>
                        <a:t>Competitor Experience</a:t>
                      </a:r>
                    </a:p>
                  </a:txBody>
                  <a:tcPr/>
                </a:tc>
                <a:tc>
                  <a:txBody>
                    <a:bodyPr/>
                    <a:lstStyle/>
                    <a:p>
                      <a:pPr algn="r"/>
                      <a:r>
                        <a:rPr lang="en-US" dirty="0">
                          <a:latin typeface="Century Gothic" panose="020B0502020202020204" pitchFamily="34" charset="0"/>
                        </a:rPr>
                        <a:t>0.32</a:t>
                      </a:r>
                    </a:p>
                  </a:txBody>
                  <a:tcPr/>
                </a:tc>
                <a:extLst>
                  <a:ext uri="{0D108BD9-81ED-4DB2-BD59-A6C34878D82A}">
                    <a16:rowId xmlns:a16="http://schemas.microsoft.com/office/drawing/2014/main" val="392416708"/>
                  </a:ext>
                </a:extLst>
              </a:tr>
              <a:tr h="0">
                <a:tc>
                  <a:txBody>
                    <a:bodyPr/>
                    <a:lstStyle/>
                    <a:p>
                      <a:r>
                        <a:rPr lang="en-US" dirty="0">
                          <a:latin typeface="Century Gothic" panose="020B0502020202020204" pitchFamily="34" charset="0"/>
                        </a:rPr>
                        <a:t>Cashier Job Title</a:t>
                      </a:r>
                    </a:p>
                  </a:txBody>
                  <a:tcPr/>
                </a:tc>
                <a:tc>
                  <a:txBody>
                    <a:bodyPr/>
                    <a:lstStyle/>
                    <a:p>
                      <a:pPr algn="r"/>
                      <a:r>
                        <a:rPr lang="en-US" dirty="0">
                          <a:latin typeface="Century Gothic" panose="020B0502020202020204" pitchFamily="34" charset="0"/>
                        </a:rPr>
                        <a:t>0.16</a:t>
                      </a:r>
                    </a:p>
                  </a:txBody>
                  <a:tcPr/>
                </a:tc>
                <a:extLst>
                  <a:ext uri="{0D108BD9-81ED-4DB2-BD59-A6C34878D82A}">
                    <a16:rowId xmlns:a16="http://schemas.microsoft.com/office/drawing/2014/main" val="2283549717"/>
                  </a:ext>
                </a:extLst>
              </a:tr>
              <a:tr h="370840">
                <a:tc>
                  <a:txBody>
                    <a:bodyPr/>
                    <a:lstStyle/>
                    <a:p>
                      <a:r>
                        <a:rPr lang="en-US" dirty="0">
                          <a:latin typeface="Century Gothic" panose="020B0502020202020204" pitchFamily="34" charset="0"/>
                        </a:rPr>
                        <a:t>Fitness Sport Job Title</a:t>
                      </a:r>
                    </a:p>
                  </a:txBody>
                  <a:tcPr/>
                </a:tc>
                <a:tc>
                  <a:txBody>
                    <a:bodyPr/>
                    <a:lstStyle/>
                    <a:p>
                      <a:pPr algn="r"/>
                      <a:r>
                        <a:rPr lang="en-US" dirty="0">
                          <a:latin typeface="Century Gothic" panose="020B0502020202020204" pitchFamily="34" charset="0"/>
                        </a:rPr>
                        <a:t>-0.20</a:t>
                      </a:r>
                    </a:p>
                  </a:txBody>
                  <a:tcPr/>
                </a:tc>
                <a:extLst>
                  <a:ext uri="{0D108BD9-81ED-4DB2-BD59-A6C34878D82A}">
                    <a16:rowId xmlns:a16="http://schemas.microsoft.com/office/drawing/2014/main" val="2937012178"/>
                  </a:ext>
                </a:extLst>
              </a:tr>
            </a:tbl>
          </a:graphicData>
        </a:graphic>
      </p:graphicFrame>
      <p:sp>
        <p:nvSpPr>
          <p:cNvPr id="8" name="TextBox 7">
            <a:extLst>
              <a:ext uri="{FF2B5EF4-FFF2-40B4-BE49-F238E27FC236}">
                <a16:creationId xmlns:a16="http://schemas.microsoft.com/office/drawing/2014/main" id="{52CF96A1-0A8D-D84F-A35B-D0DAABCFC968}"/>
              </a:ext>
            </a:extLst>
          </p:cNvPr>
          <p:cNvSpPr txBox="1"/>
          <p:nvPr/>
        </p:nvSpPr>
        <p:spPr>
          <a:xfrm>
            <a:off x="4322116" y="1399077"/>
            <a:ext cx="3547766" cy="369332"/>
          </a:xfrm>
          <a:prstGeom prst="rect">
            <a:avLst/>
          </a:prstGeom>
          <a:noFill/>
        </p:spPr>
        <p:txBody>
          <a:bodyPr wrap="none" rtlCol="0">
            <a:spAutoFit/>
          </a:bodyPr>
          <a:lstStyle/>
          <a:p>
            <a:r>
              <a:rPr lang="en-US" dirty="0">
                <a:latin typeface="Century Gothic" panose="020B0502020202020204" pitchFamily="34" charset="0"/>
              </a:rPr>
              <a:t>Final Features Model Selected</a:t>
            </a:r>
          </a:p>
        </p:txBody>
      </p:sp>
      <p:sp>
        <p:nvSpPr>
          <p:cNvPr id="4" name="Slide Number Placeholder 3">
            <a:extLst>
              <a:ext uri="{FF2B5EF4-FFF2-40B4-BE49-F238E27FC236}">
                <a16:creationId xmlns:a16="http://schemas.microsoft.com/office/drawing/2014/main" id="{52725657-F897-4495-AC7D-A81833E83C89}"/>
              </a:ext>
            </a:extLst>
          </p:cNvPr>
          <p:cNvSpPr>
            <a:spLocks noGrp="1"/>
          </p:cNvSpPr>
          <p:nvPr>
            <p:ph type="sldNum" sz="quarter" idx="12"/>
          </p:nvPr>
        </p:nvSpPr>
        <p:spPr/>
        <p:txBody>
          <a:bodyPr/>
          <a:lstStyle/>
          <a:p>
            <a:fld id="{47420192-A74A-4A31-91AA-245FB6EA723F}" type="slidenum">
              <a:rPr lang="en-CA" smtClean="0"/>
              <a:t>35</a:t>
            </a:fld>
            <a:endParaRPr lang="en-CA"/>
          </a:p>
        </p:txBody>
      </p:sp>
    </p:spTree>
    <p:extLst>
      <p:ext uri="{BB962C8B-B14F-4D97-AF65-F5344CB8AC3E}">
        <p14:creationId xmlns:p14="http://schemas.microsoft.com/office/powerpoint/2010/main" val="909849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D7AD14B-2C13-44AE-AB41-533BF2F10A09}"/>
              </a:ext>
            </a:extLst>
          </p:cNvPr>
          <p:cNvSpPr txBox="1">
            <a:spLocks/>
          </p:cNvSpPr>
          <p:nvPr/>
        </p:nvSpPr>
        <p:spPr>
          <a:xfrm>
            <a:off x="3406504" y="-46978"/>
            <a:ext cx="6548846" cy="75655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pic>
        <p:nvPicPr>
          <p:cNvPr id="2" name="Picture 1">
            <a:extLst>
              <a:ext uri="{FF2B5EF4-FFF2-40B4-BE49-F238E27FC236}">
                <a16:creationId xmlns:a16="http://schemas.microsoft.com/office/drawing/2014/main" id="{6028C49B-CEE0-9646-9E83-033B3ECC7042}"/>
              </a:ext>
            </a:extLst>
          </p:cNvPr>
          <p:cNvPicPr>
            <a:picLocks noChangeAspect="1"/>
          </p:cNvPicPr>
          <p:nvPr/>
        </p:nvPicPr>
        <p:blipFill>
          <a:blip r:embed="rId2"/>
          <a:stretch>
            <a:fillRect/>
          </a:stretch>
        </p:blipFill>
        <p:spPr>
          <a:xfrm>
            <a:off x="11417153" y="11723"/>
            <a:ext cx="733112" cy="733112"/>
          </a:xfrm>
          <a:prstGeom prst="rect">
            <a:avLst/>
          </a:prstGeom>
        </p:spPr>
      </p:pic>
      <p:sp>
        <p:nvSpPr>
          <p:cNvPr id="10" name="Title 1">
            <a:extLst>
              <a:ext uri="{FF2B5EF4-FFF2-40B4-BE49-F238E27FC236}">
                <a16:creationId xmlns:a16="http://schemas.microsoft.com/office/drawing/2014/main" id="{F387387C-8243-BD47-9F72-9C3D6C8C8152}"/>
              </a:ext>
            </a:extLst>
          </p:cNvPr>
          <p:cNvSpPr txBox="1">
            <a:spLocks/>
          </p:cNvSpPr>
          <p:nvPr/>
        </p:nvSpPr>
        <p:spPr>
          <a:xfrm>
            <a:off x="2236650" y="76521"/>
            <a:ext cx="7784984" cy="5575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rPr>
              <a:t>Machine Learning Model – Comparing Features</a:t>
            </a:r>
            <a:endParaRPr kumimoji="0" lang="en-US" sz="2000" b="0"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sp>
        <p:nvSpPr>
          <p:cNvPr id="7" name="TextBox 6">
            <a:extLst>
              <a:ext uri="{FF2B5EF4-FFF2-40B4-BE49-F238E27FC236}">
                <a16:creationId xmlns:a16="http://schemas.microsoft.com/office/drawing/2014/main" id="{3C2496F0-E381-6C4E-9793-59217E85185B}"/>
              </a:ext>
            </a:extLst>
          </p:cNvPr>
          <p:cNvSpPr txBox="1"/>
          <p:nvPr/>
        </p:nvSpPr>
        <p:spPr>
          <a:xfrm>
            <a:off x="3171092" y="3013501"/>
            <a:ext cx="5849815" cy="830997"/>
          </a:xfrm>
          <a:prstGeom prst="rect">
            <a:avLst/>
          </a:prstGeom>
          <a:noFill/>
        </p:spPr>
        <p:txBody>
          <a:bodyPr wrap="square" rtlCol="0">
            <a:spAutoFit/>
          </a:bodyPr>
          <a:lstStyle/>
          <a:p>
            <a:r>
              <a:rPr lang="en-US" sz="4800" dirty="0">
                <a:latin typeface="Century Gothic" panose="020B0502020202020204" pitchFamily="34" charset="0"/>
              </a:rPr>
              <a:t>Dashboard Demo</a:t>
            </a:r>
          </a:p>
        </p:txBody>
      </p:sp>
      <p:sp>
        <p:nvSpPr>
          <p:cNvPr id="3" name="Slide Number Placeholder 2">
            <a:extLst>
              <a:ext uri="{FF2B5EF4-FFF2-40B4-BE49-F238E27FC236}">
                <a16:creationId xmlns:a16="http://schemas.microsoft.com/office/drawing/2014/main" id="{9A61F91B-46FB-49E6-88E5-EB491D55EA5A}"/>
              </a:ext>
            </a:extLst>
          </p:cNvPr>
          <p:cNvSpPr>
            <a:spLocks noGrp="1"/>
          </p:cNvSpPr>
          <p:nvPr>
            <p:ph type="sldNum" sz="quarter" idx="12"/>
          </p:nvPr>
        </p:nvSpPr>
        <p:spPr/>
        <p:txBody>
          <a:bodyPr/>
          <a:lstStyle/>
          <a:p>
            <a:fld id="{47420192-A74A-4A31-91AA-245FB6EA723F}" type="slidenum">
              <a:rPr lang="en-CA" smtClean="0"/>
              <a:t>36</a:t>
            </a:fld>
            <a:endParaRPr lang="en-CA"/>
          </a:p>
        </p:txBody>
      </p:sp>
    </p:spTree>
    <p:extLst>
      <p:ext uri="{BB962C8B-B14F-4D97-AF65-F5344CB8AC3E}">
        <p14:creationId xmlns:p14="http://schemas.microsoft.com/office/powerpoint/2010/main" val="16304236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D7AD14B-2C13-44AE-AB41-533BF2F10A09}"/>
              </a:ext>
            </a:extLst>
          </p:cNvPr>
          <p:cNvSpPr txBox="1">
            <a:spLocks/>
          </p:cNvSpPr>
          <p:nvPr/>
        </p:nvSpPr>
        <p:spPr>
          <a:xfrm>
            <a:off x="3406504" y="-46978"/>
            <a:ext cx="6548846" cy="75655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pic>
        <p:nvPicPr>
          <p:cNvPr id="2" name="Picture 1">
            <a:extLst>
              <a:ext uri="{FF2B5EF4-FFF2-40B4-BE49-F238E27FC236}">
                <a16:creationId xmlns:a16="http://schemas.microsoft.com/office/drawing/2014/main" id="{6028C49B-CEE0-9646-9E83-033B3ECC7042}"/>
              </a:ext>
            </a:extLst>
          </p:cNvPr>
          <p:cNvPicPr>
            <a:picLocks noChangeAspect="1"/>
          </p:cNvPicPr>
          <p:nvPr/>
        </p:nvPicPr>
        <p:blipFill>
          <a:blip r:embed="rId2"/>
          <a:stretch>
            <a:fillRect/>
          </a:stretch>
        </p:blipFill>
        <p:spPr>
          <a:xfrm>
            <a:off x="11417153" y="11723"/>
            <a:ext cx="733112" cy="733112"/>
          </a:xfrm>
          <a:prstGeom prst="rect">
            <a:avLst/>
          </a:prstGeom>
        </p:spPr>
      </p:pic>
      <p:sp>
        <p:nvSpPr>
          <p:cNvPr id="10" name="Title 1">
            <a:extLst>
              <a:ext uri="{FF2B5EF4-FFF2-40B4-BE49-F238E27FC236}">
                <a16:creationId xmlns:a16="http://schemas.microsoft.com/office/drawing/2014/main" id="{F387387C-8243-BD47-9F72-9C3D6C8C8152}"/>
              </a:ext>
            </a:extLst>
          </p:cNvPr>
          <p:cNvSpPr txBox="1">
            <a:spLocks/>
          </p:cNvSpPr>
          <p:nvPr/>
        </p:nvSpPr>
        <p:spPr>
          <a:xfrm>
            <a:off x="2236650" y="76521"/>
            <a:ext cx="7784984" cy="5575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rPr>
              <a:t>Conclusions</a:t>
            </a:r>
            <a:endParaRPr kumimoji="0" lang="en-US" sz="2000" b="0"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sp>
        <p:nvSpPr>
          <p:cNvPr id="7" name="TextBox 6">
            <a:extLst>
              <a:ext uri="{FF2B5EF4-FFF2-40B4-BE49-F238E27FC236}">
                <a16:creationId xmlns:a16="http://schemas.microsoft.com/office/drawing/2014/main" id="{3C2496F0-E381-6C4E-9793-59217E85185B}"/>
              </a:ext>
            </a:extLst>
          </p:cNvPr>
          <p:cNvSpPr txBox="1"/>
          <p:nvPr/>
        </p:nvSpPr>
        <p:spPr>
          <a:xfrm>
            <a:off x="847878" y="1673800"/>
            <a:ext cx="10805405" cy="3477875"/>
          </a:xfrm>
          <a:prstGeom prst="rect">
            <a:avLst/>
          </a:prstGeom>
          <a:noFill/>
        </p:spPr>
        <p:txBody>
          <a:bodyPr wrap="square" rtlCol="0">
            <a:spAutoFit/>
          </a:bodyPr>
          <a:lstStyle/>
          <a:p>
            <a:pPr marL="685800" indent="-685800">
              <a:buFont typeface="Arial" panose="020B0604020202020204" pitchFamily="34" charset="0"/>
              <a:buChar char="•"/>
            </a:pPr>
            <a:r>
              <a:rPr lang="en-US" sz="2000" dirty="0">
                <a:latin typeface="Century Gothic" panose="020B0502020202020204" pitchFamily="34" charset="0"/>
              </a:rPr>
              <a:t>The project was successful in identifying traits correlated to high performers.</a:t>
            </a:r>
          </a:p>
          <a:p>
            <a:pPr marL="685800" indent="-685800">
              <a:buFont typeface="Arial" panose="020B0604020202020204" pitchFamily="34" charset="0"/>
              <a:buChar char="•"/>
            </a:pPr>
            <a:endParaRPr lang="en-US" sz="2000" dirty="0">
              <a:latin typeface="Century Gothic" panose="020B0502020202020204" pitchFamily="34" charset="0"/>
            </a:endParaRPr>
          </a:p>
          <a:p>
            <a:pPr marL="685800" indent="-685800">
              <a:buFont typeface="Arial" panose="020B0604020202020204" pitchFamily="34" charset="0"/>
              <a:buChar char="•"/>
            </a:pPr>
            <a:endParaRPr lang="en-US" sz="2000" dirty="0">
              <a:latin typeface="Century Gothic" panose="020B0502020202020204" pitchFamily="34" charset="0"/>
            </a:endParaRPr>
          </a:p>
          <a:p>
            <a:pPr marL="685800" indent="-685800">
              <a:buFont typeface="Arial" panose="020B0604020202020204" pitchFamily="34" charset="0"/>
              <a:buChar char="•"/>
            </a:pPr>
            <a:r>
              <a:rPr lang="en-US" sz="2000" dirty="0">
                <a:latin typeface="Century Gothic" panose="020B0502020202020204" pitchFamily="34" charset="0"/>
              </a:rPr>
              <a:t>9 relevant traits were identified by the model.</a:t>
            </a:r>
          </a:p>
          <a:p>
            <a:pPr marL="685800" indent="-685800">
              <a:buFont typeface="Arial" panose="020B0604020202020204" pitchFamily="34" charset="0"/>
              <a:buChar char="•"/>
            </a:pPr>
            <a:endParaRPr lang="en-US" sz="2000" dirty="0">
              <a:latin typeface="Century Gothic" panose="020B0502020202020204" pitchFamily="34" charset="0"/>
            </a:endParaRPr>
          </a:p>
          <a:p>
            <a:pPr marL="685800" indent="-685800">
              <a:buFont typeface="Arial" panose="020B0604020202020204" pitchFamily="34" charset="0"/>
              <a:buChar char="•"/>
            </a:pPr>
            <a:endParaRPr lang="en-US" sz="2000" dirty="0">
              <a:latin typeface="Century Gothic" panose="020B0502020202020204" pitchFamily="34" charset="0"/>
            </a:endParaRPr>
          </a:p>
          <a:p>
            <a:pPr marL="685800" indent="-685800">
              <a:buFont typeface="Arial" panose="020B0604020202020204" pitchFamily="34" charset="0"/>
              <a:buChar char="•"/>
            </a:pPr>
            <a:r>
              <a:rPr lang="en-US" sz="2000" dirty="0">
                <a:latin typeface="Century Gothic" panose="020B0502020202020204" pitchFamily="34" charset="0"/>
              </a:rPr>
              <a:t>Understanding high performers traits may result in an increase in monthly activations and decrease in personnel rotation.</a:t>
            </a:r>
          </a:p>
          <a:p>
            <a:endParaRPr lang="en-US" sz="2000" dirty="0">
              <a:latin typeface="Century Gothic" panose="020B0502020202020204" pitchFamily="34" charset="0"/>
            </a:endParaRPr>
          </a:p>
          <a:p>
            <a:pPr marL="685800" indent="-685800">
              <a:buFont typeface="Arial" panose="020B0604020202020204" pitchFamily="34" charset="0"/>
              <a:buChar char="•"/>
            </a:pPr>
            <a:endParaRPr lang="en-US" sz="2000" dirty="0">
              <a:latin typeface="Century Gothic" panose="020B0502020202020204" pitchFamily="34" charset="0"/>
            </a:endParaRPr>
          </a:p>
          <a:p>
            <a:pPr marL="685800" indent="-685800">
              <a:buFont typeface="Arial" panose="020B0604020202020204" pitchFamily="34" charset="0"/>
              <a:buChar char="•"/>
            </a:pPr>
            <a:endParaRPr lang="en-US" sz="2000" dirty="0">
              <a:latin typeface="Century Gothic" panose="020B0502020202020204" pitchFamily="34" charset="0"/>
            </a:endParaRPr>
          </a:p>
        </p:txBody>
      </p:sp>
      <p:sp>
        <p:nvSpPr>
          <p:cNvPr id="3" name="Slide Number Placeholder 2">
            <a:extLst>
              <a:ext uri="{FF2B5EF4-FFF2-40B4-BE49-F238E27FC236}">
                <a16:creationId xmlns:a16="http://schemas.microsoft.com/office/drawing/2014/main" id="{F229E8BC-840C-4AD0-B97F-F94C356906ED}"/>
              </a:ext>
            </a:extLst>
          </p:cNvPr>
          <p:cNvSpPr>
            <a:spLocks noGrp="1"/>
          </p:cNvSpPr>
          <p:nvPr>
            <p:ph type="sldNum" sz="quarter" idx="12"/>
          </p:nvPr>
        </p:nvSpPr>
        <p:spPr/>
        <p:txBody>
          <a:bodyPr/>
          <a:lstStyle/>
          <a:p>
            <a:fld id="{47420192-A74A-4A31-91AA-245FB6EA723F}" type="slidenum">
              <a:rPr lang="en-CA" smtClean="0"/>
              <a:t>37</a:t>
            </a:fld>
            <a:endParaRPr lang="en-CA"/>
          </a:p>
        </p:txBody>
      </p:sp>
    </p:spTree>
    <p:extLst>
      <p:ext uri="{BB962C8B-B14F-4D97-AF65-F5344CB8AC3E}">
        <p14:creationId xmlns:p14="http://schemas.microsoft.com/office/powerpoint/2010/main" val="9526593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D7AD14B-2C13-44AE-AB41-533BF2F10A09}"/>
              </a:ext>
            </a:extLst>
          </p:cNvPr>
          <p:cNvSpPr txBox="1">
            <a:spLocks/>
          </p:cNvSpPr>
          <p:nvPr/>
        </p:nvSpPr>
        <p:spPr>
          <a:xfrm>
            <a:off x="3406504" y="-46978"/>
            <a:ext cx="6548846" cy="75655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pic>
        <p:nvPicPr>
          <p:cNvPr id="2" name="Picture 1">
            <a:extLst>
              <a:ext uri="{FF2B5EF4-FFF2-40B4-BE49-F238E27FC236}">
                <a16:creationId xmlns:a16="http://schemas.microsoft.com/office/drawing/2014/main" id="{6028C49B-CEE0-9646-9E83-033B3ECC7042}"/>
              </a:ext>
            </a:extLst>
          </p:cNvPr>
          <p:cNvPicPr>
            <a:picLocks noChangeAspect="1"/>
          </p:cNvPicPr>
          <p:nvPr/>
        </p:nvPicPr>
        <p:blipFill>
          <a:blip r:embed="rId2"/>
          <a:stretch>
            <a:fillRect/>
          </a:stretch>
        </p:blipFill>
        <p:spPr>
          <a:xfrm>
            <a:off x="11417153" y="11723"/>
            <a:ext cx="733112" cy="733112"/>
          </a:xfrm>
          <a:prstGeom prst="rect">
            <a:avLst/>
          </a:prstGeom>
        </p:spPr>
      </p:pic>
      <p:sp>
        <p:nvSpPr>
          <p:cNvPr id="10" name="Title 1">
            <a:extLst>
              <a:ext uri="{FF2B5EF4-FFF2-40B4-BE49-F238E27FC236}">
                <a16:creationId xmlns:a16="http://schemas.microsoft.com/office/drawing/2014/main" id="{F387387C-8243-BD47-9F72-9C3D6C8C8152}"/>
              </a:ext>
            </a:extLst>
          </p:cNvPr>
          <p:cNvSpPr txBox="1">
            <a:spLocks/>
          </p:cNvSpPr>
          <p:nvPr/>
        </p:nvSpPr>
        <p:spPr>
          <a:xfrm>
            <a:off x="2236650" y="76521"/>
            <a:ext cx="7784984" cy="5575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rPr>
              <a:t>Recommendations</a:t>
            </a:r>
            <a:endParaRPr kumimoji="0" lang="en-US" sz="2000" b="0"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sp>
        <p:nvSpPr>
          <p:cNvPr id="7" name="TextBox 6">
            <a:extLst>
              <a:ext uri="{FF2B5EF4-FFF2-40B4-BE49-F238E27FC236}">
                <a16:creationId xmlns:a16="http://schemas.microsoft.com/office/drawing/2014/main" id="{3C2496F0-E381-6C4E-9793-59217E85185B}"/>
              </a:ext>
            </a:extLst>
          </p:cNvPr>
          <p:cNvSpPr txBox="1"/>
          <p:nvPr/>
        </p:nvSpPr>
        <p:spPr>
          <a:xfrm>
            <a:off x="757501" y="1636585"/>
            <a:ext cx="11087169" cy="5016758"/>
          </a:xfrm>
          <a:prstGeom prst="rect">
            <a:avLst/>
          </a:prstGeom>
          <a:noFill/>
        </p:spPr>
        <p:txBody>
          <a:bodyPr wrap="square" rtlCol="0">
            <a:spAutoFit/>
          </a:bodyPr>
          <a:lstStyle/>
          <a:p>
            <a:pPr marL="685800" indent="-685800">
              <a:buFont typeface="Arial" panose="020B0604020202020204" pitchFamily="34" charset="0"/>
              <a:buChar char="•"/>
            </a:pPr>
            <a:endParaRPr lang="en-US" sz="2000" dirty="0">
              <a:latin typeface="Century Gothic" panose="020B0502020202020204" pitchFamily="34" charset="0"/>
            </a:endParaRPr>
          </a:p>
          <a:p>
            <a:pPr marL="685800" indent="-685800">
              <a:buFont typeface="Arial" panose="020B0604020202020204" pitchFamily="34" charset="0"/>
              <a:buChar char="•"/>
            </a:pPr>
            <a:r>
              <a:rPr lang="en-US" sz="2000" dirty="0">
                <a:latin typeface="Century Gothic" panose="020B0502020202020204" pitchFamily="34" charset="0"/>
              </a:rPr>
              <a:t>Implement an additional information extraction form in hiring process.</a:t>
            </a:r>
          </a:p>
          <a:p>
            <a:endParaRPr lang="en-US" sz="2000" dirty="0">
              <a:latin typeface="Century Gothic" panose="020B0502020202020204" pitchFamily="34" charset="0"/>
            </a:endParaRPr>
          </a:p>
          <a:p>
            <a:pPr marL="685800" indent="-685800">
              <a:buFont typeface="Arial" panose="020B0604020202020204" pitchFamily="34" charset="0"/>
              <a:buChar char="•"/>
            </a:pPr>
            <a:endParaRPr lang="en-US" sz="2000" dirty="0">
              <a:latin typeface="Century Gothic" panose="020B0502020202020204" pitchFamily="34" charset="0"/>
            </a:endParaRPr>
          </a:p>
          <a:p>
            <a:pPr marL="685800" indent="-685800">
              <a:buFont typeface="Arial" panose="020B0604020202020204" pitchFamily="34" charset="0"/>
              <a:buChar char="•"/>
            </a:pPr>
            <a:r>
              <a:rPr lang="en-US" sz="2000" dirty="0">
                <a:latin typeface="Century Gothic" panose="020B0502020202020204" pitchFamily="34" charset="0"/>
              </a:rPr>
              <a:t>Model not be used as hiring tool. A human must always be in the loop.</a:t>
            </a:r>
          </a:p>
          <a:p>
            <a:pPr marL="685800" indent="-685800">
              <a:buFont typeface="Arial" panose="020B0604020202020204" pitchFamily="34" charset="0"/>
              <a:buChar char="•"/>
            </a:pPr>
            <a:endParaRPr lang="en-US" sz="2000" dirty="0">
              <a:latin typeface="Century Gothic" panose="020B0502020202020204" pitchFamily="34" charset="0"/>
            </a:endParaRPr>
          </a:p>
          <a:p>
            <a:pPr marL="685800" indent="-685800">
              <a:buFont typeface="Arial" panose="020B0604020202020204" pitchFamily="34" charset="0"/>
              <a:buChar char="•"/>
            </a:pPr>
            <a:endParaRPr lang="en-US" sz="2000" dirty="0">
              <a:latin typeface="Century Gothic" panose="020B0502020202020204" pitchFamily="34" charset="0"/>
            </a:endParaRPr>
          </a:p>
          <a:p>
            <a:pPr marL="685800" indent="-685800">
              <a:buFont typeface="Arial" panose="020B0604020202020204" pitchFamily="34" charset="0"/>
              <a:buChar char="•"/>
            </a:pPr>
            <a:r>
              <a:rPr lang="en-US" sz="2000" dirty="0">
                <a:latin typeface="Century Gothic" panose="020B0502020202020204" pitchFamily="34" charset="0"/>
              </a:rPr>
              <a:t>Complement study with French resume information.</a:t>
            </a:r>
          </a:p>
          <a:p>
            <a:endParaRPr lang="en-US" sz="2000" dirty="0">
              <a:latin typeface="Century Gothic" panose="020B0502020202020204" pitchFamily="34" charset="0"/>
            </a:endParaRPr>
          </a:p>
          <a:p>
            <a:pPr marL="685800" indent="-685800">
              <a:buFont typeface="Arial" panose="020B0604020202020204" pitchFamily="34" charset="0"/>
              <a:buChar char="•"/>
            </a:pPr>
            <a:endParaRPr lang="en-US" sz="2000" dirty="0">
              <a:latin typeface="Century Gothic" panose="020B0502020202020204" pitchFamily="34" charset="0"/>
            </a:endParaRPr>
          </a:p>
          <a:p>
            <a:endParaRPr lang="en-US" sz="2000" dirty="0">
              <a:latin typeface="Century Gothic" panose="020B0502020202020204" pitchFamily="34" charset="0"/>
            </a:endParaRPr>
          </a:p>
          <a:p>
            <a:pPr marL="685800" indent="-685800">
              <a:buFont typeface="Arial" panose="020B0604020202020204" pitchFamily="34" charset="0"/>
              <a:buChar char="•"/>
            </a:pPr>
            <a:endParaRPr lang="en-US" sz="2000" dirty="0">
              <a:latin typeface="Century Gothic" panose="020B0502020202020204" pitchFamily="34" charset="0"/>
            </a:endParaRPr>
          </a:p>
          <a:p>
            <a:pPr marL="685800" indent="-685800">
              <a:buFont typeface="Arial" panose="020B0604020202020204" pitchFamily="34" charset="0"/>
              <a:buChar char="•"/>
            </a:pPr>
            <a:endParaRPr lang="en-US" sz="2000" dirty="0">
              <a:latin typeface="Century Gothic" panose="020B0502020202020204" pitchFamily="34" charset="0"/>
            </a:endParaRPr>
          </a:p>
          <a:p>
            <a:endParaRPr lang="en-US" sz="2000" dirty="0">
              <a:latin typeface="Century Gothic" panose="020B0502020202020204" pitchFamily="34" charset="0"/>
            </a:endParaRPr>
          </a:p>
          <a:p>
            <a:pPr marL="685800" indent="-685800">
              <a:buFont typeface="Arial" panose="020B0604020202020204" pitchFamily="34" charset="0"/>
              <a:buChar char="•"/>
            </a:pPr>
            <a:endParaRPr lang="en-US" sz="2000" dirty="0">
              <a:latin typeface="Century Gothic" panose="020B0502020202020204" pitchFamily="34" charset="0"/>
            </a:endParaRPr>
          </a:p>
          <a:p>
            <a:pPr marL="685800" indent="-685800">
              <a:buFont typeface="Arial" panose="020B0604020202020204" pitchFamily="34" charset="0"/>
              <a:buChar char="•"/>
            </a:pPr>
            <a:endParaRPr lang="en-US" sz="2000" dirty="0">
              <a:latin typeface="Century Gothic" panose="020B0502020202020204" pitchFamily="34" charset="0"/>
            </a:endParaRPr>
          </a:p>
        </p:txBody>
      </p:sp>
      <p:sp>
        <p:nvSpPr>
          <p:cNvPr id="3" name="Slide Number Placeholder 2">
            <a:extLst>
              <a:ext uri="{FF2B5EF4-FFF2-40B4-BE49-F238E27FC236}">
                <a16:creationId xmlns:a16="http://schemas.microsoft.com/office/drawing/2014/main" id="{5B1EEB0C-7D1E-4B9C-9A5F-2BC5E7E7B522}"/>
              </a:ext>
            </a:extLst>
          </p:cNvPr>
          <p:cNvSpPr>
            <a:spLocks noGrp="1"/>
          </p:cNvSpPr>
          <p:nvPr>
            <p:ph type="sldNum" sz="quarter" idx="12"/>
          </p:nvPr>
        </p:nvSpPr>
        <p:spPr/>
        <p:txBody>
          <a:bodyPr/>
          <a:lstStyle/>
          <a:p>
            <a:fld id="{47420192-A74A-4A31-91AA-245FB6EA723F}" type="slidenum">
              <a:rPr lang="en-CA" smtClean="0"/>
              <a:t>38</a:t>
            </a:fld>
            <a:endParaRPr lang="en-CA"/>
          </a:p>
        </p:txBody>
      </p:sp>
    </p:spTree>
    <p:extLst>
      <p:ext uri="{BB962C8B-B14F-4D97-AF65-F5344CB8AC3E}">
        <p14:creationId xmlns:p14="http://schemas.microsoft.com/office/powerpoint/2010/main" val="41653133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D7AD14B-2C13-44AE-AB41-533BF2F10A09}"/>
              </a:ext>
            </a:extLst>
          </p:cNvPr>
          <p:cNvSpPr txBox="1">
            <a:spLocks/>
          </p:cNvSpPr>
          <p:nvPr/>
        </p:nvSpPr>
        <p:spPr>
          <a:xfrm>
            <a:off x="3406504" y="-46978"/>
            <a:ext cx="6548846" cy="75655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pic>
        <p:nvPicPr>
          <p:cNvPr id="2" name="Picture 1">
            <a:extLst>
              <a:ext uri="{FF2B5EF4-FFF2-40B4-BE49-F238E27FC236}">
                <a16:creationId xmlns:a16="http://schemas.microsoft.com/office/drawing/2014/main" id="{6028C49B-CEE0-9646-9E83-033B3ECC7042}"/>
              </a:ext>
            </a:extLst>
          </p:cNvPr>
          <p:cNvPicPr>
            <a:picLocks noChangeAspect="1"/>
          </p:cNvPicPr>
          <p:nvPr/>
        </p:nvPicPr>
        <p:blipFill>
          <a:blip r:embed="rId2"/>
          <a:stretch>
            <a:fillRect/>
          </a:stretch>
        </p:blipFill>
        <p:spPr>
          <a:xfrm>
            <a:off x="11417153" y="11723"/>
            <a:ext cx="733112" cy="733112"/>
          </a:xfrm>
          <a:prstGeom prst="rect">
            <a:avLst/>
          </a:prstGeom>
        </p:spPr>
      </p:pic>
      <p:sp>
        <p:nvSpPr>
          <p:cNvPr id="10" name="Title 1">
            <a:extLst>
              <a:ext uri="{FF2B5EF4-FFF2-40B4-BE49-F238E27FC236}">
                <a16:creationId xmlns:a16="http://schemas.microsoft.com/office/drawing/2014/main" id="{F387387C-8243-BD47-9F72-9C3D6C8C8152}"/>
              </a:ext>
            </a:extLst>
          </p:cNvPr>
          <p:cNvSpPr txBox="1">
            <a:spLocks/>
          </p:cNvSpPr>
          <p:nvPr/>
        </p:nvSpPr>
        <p:spPr>
          <a:xfrm>
            <a:off x="2236650" y="76521"/>
            <a:ext cx="7784984" cy="5575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rPr>
              <a:t>Recommendations</a:t>
            </a:r>
            <a:endParaRPr kumimoji="0" lang="en-US" sz="2000" b="0"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sp>
        <p:nvSpPr>
          <p:cNvPr id="7" name="TextBox 6">
            <a:extLst>
              <a:ext uri="{FF2B5EF4-FFF2-40B4-BE49-F238E27FC236}">
                <a16:creationId xmlns:a16="http://schemas.microsoft.com/office/drawing/2014/main" id="{3C2496F0-E381-6C4E-9793-59217E85185B}"/>
              </a:ext>
            </a:extLst>
          </p:cNvPr>
          <p:cNvSpPr txBox="1"/>
          <p:nvPr/>
        </p:nvSpPr>
        <p:spPr>
          <a:xfrm>
            <a:off x="757501" y="1636585"/>
            <a:ext cx="11087169" cy="2862322"/>
          </a:xfrm>
          <a:prstGeom prst="rect">
            <a:avLst/>
          </a:prstGeom>
          <a:noFill/>
        </p:spPr>
        <p:txBody>
          <a:bodyPr wrap="square" rtlCol="0">
            <a:spAutoFit/>
          </a:bodyPr>
          <a:lstStyle/>
          <a:p>
            <a:pPr marL="685800" indent="-685800">
              <a:buFont typeface="Arial" panose="020B0604020202020204" pitchFamily="34" charset="0"/>
              <a:buChar char="•"/>
            </a:pPr>
            <a:r>
              <a:rPr lang="en-US" sz="2000" dirty="0">
                <a:latin typeface="Century Gothic" panose="020B0502020202020204" pitchFamily="34" charset="0"/>
              </a:rPr>
              <a:t>Complementing the study with the development of an automatic resume data extraction tool.</a:t>
            </a:r>
          </a:p>
          <a:p>
            <a:pPr marL="685800" indent="-685800">
              <a:buFont typeface="Arial" panose="020B0604020202020204" pitchFamily="34" charset="0"/>
              <a:buChar char="•"/>
            </a:pPr>
            <a:endParaRPr lang="en-US" sz="2000" dirty="0">
              <a:latin typeface="Century Gothic" panose="020B0502020202020204" pitchFamily="34" charset="0"/>
            </a:endParaRPr>
          </a:p>
          <a:p>
            <a:endParaRPr lang="en-US" sz="2000" dirty="0">
              <a:latin typeface="Century Gothic" panose="020B0502020202020204" pitchFamily="34" charset="0"/>
            </a:endParaRPr>
          </a:p>
          <a:p>
            <a:pPr marL="685800" indent="-685800">
              <a:buFont typeface="Arial" panose="020B0604020202020204" pitchFamily="34" charset="0"/>
              <a:buChar char="•"/>
            </a:pPr>
            <a:endParaRPr lang="en-US" sz="2000" dirty="0">
              <a:latin typeface="Century Gothic" panose="020B0502020202020204" pitchFamily="34" charset="0"/>
            </a:endParaRPr>
          </a:p>
          <a:p>
            <a:pPr marL="685800" indent="-685800">
              <a:buFont typeface="Arial" panose="020B0604020202020204" pitchFamily="34" charset="0"/>
              <a:buChar char="•"/>
            </a:pPr>
            <a:endParaRPr lang="en-US" sz="2000" dirty="0">
              <a:latin typeface="Century Gothic" panose="020B0502020202020204" pitchFamily="34" charset="0"/>
            </a:endParaRPr>
          </a:p>
          <a:p>
            <a:endParaRPr lang="en-US" sz="2000" dirty="0">
              <a:latin typeface="Century Gothic" panose="020B0502020202020204" pitchFamily="34" charset="0"/>
            </a:endParaRPr>
          </a:p>
          <a:p>
            <a:pPr marL="685800" indent="-685800">
              <a:buFont typeface="Arial" panose="020B0604020202020204" pitchFamily="34" charset="0"/>
              <a:buChar char="•"/>
            </a:pPr>
            <a:endParaRPr lang="en-US" sz="2000" dirty="0">
              <a:latin typeface="Century Gothic" panose="020B0502020202020204" pitchFamily="34" charset="0"/>
            </a:endParaRPr>
          </a:p>
          <a:p>
            <a:pPr marL="685800" indent="-685800">
              <a:buFont typeface="Arial" panose="020B0604020202020204" pitchFamily="34" charset="0"/>
              <a:buChar char="•"/>
            </a:pPr>
            <a:endParaRPr lang="en-US" sz="2000" dirty="0">
              <a:latin typeface="Century Gothic" panose="020B0502020202020204" pitchFamily="34" charset="0"/>
            </a:endParaRPr>
          </a:p>
        </p:txBody>
      </p:sp>
      <p:pic>
        <p:nvPicPr>
          <p:cNvPr id="6" name="Picture 5">
            <a:extLst>
              <a:ext uri="{FF2B5EF4-FFF2-40B4-BE49-F238E27FC236}">
                <a16:creationId xmlns:a16="http://schemas.microsoft.com/office/drawing/2014/main" id="{58DCDC26-CFB6-498E-93C5-34F5D7D0F8F1}"/>
              </a:ext>
            </a:extLst>
          </p:cNvPr>
          <p:cNvPicPr>
            <a:picLocks noChangeAspect="1"/>
          </p:cNvPicPr>
          <p:nvPr/>
        </p:nvPicPr>
        <p:blipFill>
          <a:blip r:embed="rId3"/>
          <a:stretch>
            <a:fillRect/>
          </a:stretch>
        </p:blipFill>
        <p:spPr>
          <a:xfrm>
            <a:off x="1926890" y="2668155"/>
            <a:ext cx="2220568" cy="3137075"/>
          </a:xfrm>
          <a:prstGeom prst="rect">
            <a:avLst/>
          </a:prstGeom>
          <a:ln w="19050">
            <a:solidFill>
              <a:srgbClr val="369BA8"/>
            </a:solidFill>
          </a:ln>
        </p:spPr>
      </p:pic>
      <p:pic>
        <p:nvPicPr>
          <p:cNvPr id="8" name="Picture 7">
            <a:extLst>
              <a:ext uri="{FF2B5EF4-FFF2-40B4-BE49-F238E27FC236}">
                <a16:creationId xmlns:a16="http://schemas.microsoft.com/office/drawing/2014/main" id="{77A587F3-BF2D-47C7-BE71-E7A11DC629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708" y="3154934"/>
            <a:ext cx="4019551" cy="1824038"/>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6EB06B6E-EAB2-4FA7-A683-2B464027DA3B}"/>
              </a:ext>
            </a:extLst>
          </p:cNvPr>
          <p:cNvSpPr/>
          <p:nvPr/>
        </p:nvSpPr>
        <p:spPr>
          <a:xfrm>
            <a:off x="5089340" y="4021765"/>
            <a:ext cx="928577" cy="1860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1662441-2A18-44F8-B32C-3F3E32DFAB08}"/>
              </a:ext>
            </a:extLst>
          </p:cNvPr>
          <p:cNvSpPr>
            <a:spLocks noGrp="1"/>
          </p:cNvSpPr>
          <p:nvPr>
            <p:ph type="sldNum" sz="quarter" idx="12"/>
          </p:nvPr>
        </p:nvSpPr>
        <p:spPr/>
        <p:txBody>
          <a:bodyPr/>
          <a:lstStyle/>
          <a:p>
            <a:fld id="{47420192-A74A-4A31-91AA-245FB6EA723F}" type="slidenum">
              <a:rPr lang="en-CA" smtClean="0"/>
              <a:t>39</a:t>
            </a:fld>
            <a:endParaRPr lang="en-CA"/>
          </a:p>
        </p:txBody>
      </p:sp>
    </p:spTree>
    <p:extLst>
      <p:ext uri="{BB962C8B-B14F-4D97-AF65-F5344CB8AC3E}">
        <p14:creationId xmlns:p14="http://schemas.microsoft.com/office/powerpoint/2010/main" val="4091798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D7AD14B-2C13-44AE-AB41-533BF2F10A09}"/>
              </a:ext>
            </a:extLst>
          </p:cNvPr>
          <p:cNvSpPr txBox="1">
            <a:spLocks/>
          </p:cNvSpPr>
          <p:nvPr/>
        </p:nvSpPr>
        <p:spPr>
          <a:xfrm>
            <a:off x="3406504" y="-46978"/>
            <a:ext cx="6548846" cy="75655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pic>
        <p:nvPicPr>
          <p:cNvPr id="2" name="Picture 1">
            <a:extLst>
              <a:ext uri="{FF2B5EF4-FFF2-40B4-BE49-F238E27FC236}">
                <a16:creationId xmlns:a16="http://schemas.microsoft.com/office/drawing/2014/main" id="{6028C49B-CEE0-9646-9E83-033B3ECC7042}"/>
              </a:ext>
            </a:extLst>
          </p:cNvPr>
          <p:cNvPicPr>
            <a:picLocks noChangeAspect="1"/>
          </p:cNvPicPr>
          <p:nvPr/>
        </p:nvPicPr>
        <p:blipFill>
          <a:blip r:embed="rId2"/>
          <a:stretch>
            <a:fillRect/>
          </a:stretch>
        </p:blipFill>
        <p:spPr>
          <a:xfrm>
            <a:off x="11417153" y="11723"/>
            <a:ext cx="733112" cy="733112"/>
          </a:xfrm>
          <a:prstGeom prst="rect">
            <a:avLst/>
          </a:prstGeom>
        </p:spPr>
      </p:pic>
      <p:sp>
        <p:nvSpPr>
          <p:cNvPr id="7" name="TextBox 6">
            <a:extLst>
              <a:ext uri="{FF2B5EF4-FFF2-40B4-BE49-F238E27FC236}">
                <a16:creationId xmlns:a16="http://schemas.microsoft.com/office/drawing/2014/main" id="{EAA2BB8E-AEA3-A34C-8655-63C1DE28817D}"/>
              </a:ext>
            </a:extLst>
          </p:cNvPr>
          <p:cNvSpPr txBox="1"/>
          <p:nvPr/>
        </p:nvSpPr>
        <p:spPr>
          <a:xfrm>
            <a:off x="947738" y="1812962"/>
            <a:ext cx="9648093" cy="1754326"/>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entury Gothic" panose="020B0502020202020204" pitchFamily="34" charset="0"/>
              </a:rPr>
              <a:t>Business comprehension sessions</a:t>
            </a: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Exploration Analysis – to understand data</a:t>
            </a: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Multiple features and models were tried out</a:t>
            </a:r>
          </a:p>
          <a:p>
            <a:endParaRPr lang="en-US" dirty="0">
              <a:latin typeface="Century Gothic" panose="020B0502020202020204" pitchFamily="34" charset="0"/>
            </a:endParaRPr>
          </a:p>
        </p:txBody>
      </p:sp>
      <p:sp>
        <p:nvSpPr>
          <p:cNvPr id="10" name="Title 1">
            <a:extLst>
              <a:ext uri="{FF2B5EF4-FFF2-40B4-BE49-F238E27FC236}">
                <a16:creationId xmlns:a16="http://schemas.microsoft.com/office/drawing/2014/main" id="{F387387C-8243-BD47-9F72-9C3D6C8C8152}"/>
              </a:ext>
            </a:extLst>
          </p:cNvPr>
          <p:cNvSpPr txBox="1">
            <a:spLocks/>
          </p:cNvSpPr>
          <p:nvPr/>
        </p:nvSpPr>
        <p:spPr>
          <a:xfrm>
            <a:off x="2236650" y="128621"/>
            <a:ext cx="7784984" cy="5575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rPr>
              <a:t>Due Diligence </a:t>
            </a:r>
            <a:endParaRPr kumimoji="0" lang="en-US" sz="2000" b="0"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sp>
        <p:nvSpPr>
          <p:cNvPr id="3" name="Slide Number Placeholder 2">
            <a:extLst>
              <a:ext uri="{FF2B5EF4-FFF2-40B4-BE49-F238E27FC236}">
                <a16:creationId xmlns:a16="http://schemas.microsoft.com/office/drawing/2014/main" id="{47ECA996-8611-4AAD-AECC-08110360C178}"/>
              </a:ext>
            </a:extLst>
          </p:cNvPr>
          <p:cNvSpPr>
            <a:spLocks noGrp="1"/>
          </p:cNvSpPr>
          <p:nvPr>
            <p:ph type="sldNum" sz="quarter" idx="12"/>
          </p:nvPr>
        </p:nvSpPr>
        <p:spPr/>
        <p:txBody>
          <a:bodyPr/>
          <a:lstStyle/>
          <a:p>
            <a:fld id="{47420192-A74A-4A31-91AA-245FB6EA723F}" type="slidenum">
              <a:rPr lang="en-CA" smtClean="0"/>
              <a:t>4</a:t>
            </a:fld>
            <a:endParaRPr lang="en-CA"/>
          </a:p>
        </p:txBody>
      </p:sp>
    </p:spTree>
    <p:extLst>
      <p:ext uri="{BB962C8B-B14F-4D97-AF65-F5344CB8AC3E}">
        <p14:creationId xmlns:p14="http://schemas.microsoft.com/office/powerpoint/2010/main" val="3499857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D7AD14B-2C13-44AE-AB41-533BF2F10A09}"/>
              </a:ext>
            </a:extLst>
          </p:cNvPr>
          <p:cNvSpPr txBox="1">
            <a:spLocks/>
          </p:cNvSpPr>
          <p:nvPr/>
        </p:nvSpPr>
        <p:spPr>
          <a:xfrm>
            <a:off x="3406504" y="-46978"/>
            <a:ext cx="6548846" cy="75655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pic>
        <p:nvPicPr>
          <p:cNvPr id="2" name="Picture 1">
            <a:extLst>
              <a:ext uri="{FF2B5EF4-FFF2-40B4-BE49-F238E27FC236}">
                <a16:creationId xmlns:a16="http://schemas.microsoft.com/office/drawing/2014/main" id="{6028C49B-CEE0-9646-9E83-033B3ECC7042}"/>
              </a:ext>
            </a:extLst>
          </p:cNvPr>
          <p:cNvPicPr>
            <a:picLocks noChangeAspect="1"/>
          </p:cNvPicPr>
          <p:nvPr/>
        </p:nvPicPr>
        <p:blipFill>
          <a:blip r:embed="rId2"/>
          <a:stretch>
            <a:fillRect/>
          </a:stretch>
        </p:blipFill>
        <p:spPr>
          <a:xfrm>
            <a:off x="11417153" y="11723"/>
            <a:ext cx="733112" cy="733112"/>
          </a:xfrm>
          <a:prstGeom prst="rect">
            <a:avLst/>
          </a:prstGeom>
        </p:spPr>
      </p:pic>
      <p:sp>
        <p:nvSpPr>
          <p:cNvPr id="7" name="TextBox 6">
            <a:extLst>
              <a:ext uri="{FF2B5EF4-FFF2-40B4-BE49-F238E27FC236}">
                <a16:creationId xmlns:a16="http://schemas.microsoft.com/office/drawing/2014/main" id="{EAA2BB8E-AEA3-A34C-8655-63C1DE28817D}"/>
              </a:ext>
            </a:extLst>
          </p:cNvPr>
          <p:cNvSpPr txBox="1"/>
          <p:nvPr/>
        </p:nvSpPr>
        <p:spPr>
          <a:xfrm>
            <a:off x="947738" y="1772750"/>
            <a:ext cx="9648093" cy="2585323"/>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entury Gothic" panose="020B0502020202020204" pitchFamily="34" charset="0"/>
              </a:rPr>
              <a:t>Git</a:t>
            </a: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Python Programming Language/Anaconda</a:t>
            </a: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R Programming Language</a:t>
            </a: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GNU Make </a:t>
            </a: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We will take care of the rest!</a:t>
            </a:r>
            <a:endParaRPr lang="en-US" sz="2400" dirty="0">
              <a:latin typeface="Century Gothic" panose="020B0502020202020204" pitchFamily="34" charset="0"/>
            </a:endParaRPr>
          </a:p>
        </p:txBody>
      </p:sp>
      <p:sp>
        <p:nvSpPr>
          <p:cNvPr id="10" name="Title 1">
            <a:extLst>
              <a:ext uri="{FF2B5EF4-FFF2-40B4-BE49-F238E27FC236}">
                <a16:creationId xmlns:a16="http://schemas.microsoft.com/office/drawing/2014/main" id="{F387387C-8243-BD47-9F72-9C3D6C8C8152}"/>
              </a:ext>
            </a:extLst>
          </p:cNvPr>
          <p:cNvSpPr txBox="1">
            <a:spLocks/>
          </p:cNvSpPr>
          <p:nvPr/>
        </p:nvSpPr>
        <p:spPr>
          <a:xfrm>
            <a:off x="2236650" y="105089"/>
            <a:ext cx="7784984" cy="5575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rPr>
              <a:t>Software</a:t>
            </a:r>
            <a:endParaRPr kumimoji="0" lang="en-US" sz="2000" b="0"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sp>
        <p:nvSpPr>
          <p:cNvPr id="8" name="TextBox 7">
            <a:extLst>
              <a:ext uri="{FF2B5EF4-FFF2-40B4-BE49-F238E27FC236}">
                <a16:creationId xmlns:a16="http://schemas.microsoft.com/office/drawing/2014/main" id="{F82C34A8-5366-A147-BA3C-232C840EC3EA}"/>
              </a:ext>
            </a:extLst>
          </p:cNvPr>
          <p:cNvSpPr txBox="1"/>
          <p:nvPr/>
        </p:nvSpPr>
        <p:spPr>
          <a:xfrm>
            <a:off x="4421889" y="5190410"/>
            <a:ext cx="3348221" cy="461665"/>
          </a:xfrm>
          <a:prstGeom prst="rect">
            <a:avLst/>
          </a:prstGeom>
          <a:noFill/>
          <a:ln w="19050">
            <a:solidFill>
              <a:schemeClr val="tx1">
                <a:lumMod val="75000"/>
                <a:lumOff val="25000"/>
              </a:schemeClr>
            </a:solidFill>
            <a:prstDash val="solid"/>
          </a:ln>
        </p:spPr>
        <p:txBody>
          <a:bodyPr wrap="square" rtlCol="0">
            <a:spAutoFit/>
          </a:bodyPr>
          <a:lstStyle/>
          <a:p>
            <a:pPr algn="ctr"/>
            <a:r>
              <a:rPr lang="en-US" sz="2400" b="1" dirty="0">
                <a:latin typeface="Century Gothic" panose="020B0502020202020204" pitchFamily="34" charset="0"/>
              </a:rPr>
              <a:t>Free &amp; Opensource </a:t>
            </a:r>
          </a:p>
        </p:txBody>
      </p:sp>
      <p:sp>
        <p:nvSpPr>
          <p:cNvPr id="3" name="Slide Number Placeholder 2">
            <a:extLst>
              <a:ext uri="{FF2B5EF4-FFF2-40B4-BE49-F238E27FC236}">
                <a16:creationId xmlns:a16="http://schemas.microsoft.com/office/drawing/2014/main" id="{B46ED952-EB54-43B3-AAB2-1A70E95D4182}"/>
              </a:ext>
            </a:extLst>
          </p:cNvPr>
          <p:cNvSpPr>
            <a:spLocks noGrp="1"/>
          </p:cNvSpPr>
          <p:nvPr>
            <p:ph type="sldNum" sz="quarter" idx="12"/>
          </p:nvPr>
        </p:nvSpPr>
        <p:spPr/>
        <p:txBody>
          <a:bodyPr/>
          <a:lstStyle/>
          <a:p>
            <a:fld id="{47420192-A74A-4A31-91AA-245FB6EA723F}" type="slidenum">
              <a:rPr lang="en-CA" smtClean="0"/>
              <a:t>5</a:t>
            </a:fld>
            <a:endParaRPr lang="en-CA"/>
          </a:p>
        </p:txBody>
      </p:sp>
    </p:spTree>
    <p:extLst>
      <p:ext uri="{BB962C8B-B14F-4D97-AF65-F5344CB8AC3E}">
        <p14:creationId xmlns:p14="http://schemas.microsoft.com/office/powerpoint/2010/main" val="3479999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D7AD14B-2C13-44AE-AB41-533BF2F10A09}"/>
              </a:ext>
            </a:extLst>
          </p:cNvPr>
          <p:cNvSpPr txBox="1">
            <a:spLocks/>
          </p:cNvSpPr>
          <p:nvPr/>
        </p:nvSpPr>
        <p:spPr>
          <a:xfrm>
            <a:off x="3406504" y="-46978"/>
            <a:ext cx="6548846" cy="75655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pic>
        <p:nvPicPr>
          <p:cNvPr id="2" name="Picture 1">
            <a:extLst>
              <a:ext uri="{FF2B5EF4-FFF2-40B4-BE49-F238E27FC236}">
                <a16:creationId xmlns:a16="http://schemas.microsoft.com/office/drawing/2014/main" id="{6028C49B-CEE0-9646-9E83-033B3ECC7042}"/>
              </a:ext>
            </a:extLst>
          </p:cNvPr>
          <p:cNvPicPr>
            <a:picLocks noChangeAspect="1"/>
          </p:cNvPicPr>
          <p:nvPr/>
        </p:nvPicPr>
        <p:blipFill>
          <a:blip r:embed="rId2"/>
          <a:stretch>
            <a:fillRect/>
          </a:stretch>
        </p:blipFill>
        <p:spPr>
          <a:xfrm>
            <a:off x="11417153" y="11723"/>
            <a:ext cx="733112" cy="733112"/>
          </a:xfrm>
          <a:prstGeom prst="rect">
            <a:avLst/>
          </a:prstGeom>
        </p:spPr>
      </p:pic>
      <p:sp>
        <p:nvSpPr>
          <p:cNvPr id="7" name="TextBox 6">
            <a:extLst>
              <a:ext uri="{FF2B5EF4-FFF2-40B4-BE49-F238E27FC236}">
                <a16:creationId xmlns:a16="http://schemas.microsoft.com/office/drawing/2014/main" id="{EAA2BB8E-AEA3-A34C-8655-63C1DE28817D}"/>
              </a:ext>
            </a:extLst>
          </p:cNvPr>
          <p:cNvSpPr txBox="1"/>
          <p:nvPr/>
        </p:nvSpPr>
        <p:spPr>
          <a:xfrm>
            <a:off x="6680927" y="1674673"/>
            <a:ext cx="4632447" cy="3508653"/>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entury Gothic" panose="020B0502020202020204" pitchFamily="34" charset="0"/>
              </a:rPr>
              <a:t>3,436 unique employees retrieved between Jan 2019 and Mar 2020</a:t>
            </a: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361 employees were compatible for our study </a:t>
            </a:r>
          </a:p>
          <a:p>
            <a:pPr marL="285750" indent="-285750">
              <a:buFont typeface="Arial" panose="020B0604020202020204" pitchFamily="34" charset="0"/>
              <a:buChar char="•"/>
            </a:pPr>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Training and Testing dataset </a:t>
            </a:r>
          </a:p>
          <a:p>
            <a:pPr marL="742950" lvl="1" indent="-285750">
              <a:buFont typeface="Arial" panose="020B0604020202020204" pitchFamily="34" charset="0"/>
              <a:buChar char="•"/>
            </a:pPr>
            <a:r>
              <a:rPr lang="en-US" dirty="0">
                <a:latin typeface="Century Gothic" panose="020B0502020202020204" pitchFamily="34" charset="0"/>
              </a:rPr>
              <a:t>80% or 289 employees in the training dataset</a:t>
            </a:r>
          </a:p>
          <a:p>
            <a:pPr marL="742950" lvl="1" indent="-285750">
              <a:buFont typeface="Arial" panose="020B0604020202020204" pitchFamily="34" charset="0"/>
              <a:buChar char="•"/>
            </a:pPr>
            <a:r>
              <a:rPr lang="en-US" dirty="0">
                <a:latin typeface="Century Gothic" panose="020B0502020202020204" pitchFamily="34" charset="0"/>
              </a:rPr>
              <a:t>20% or 72 employees in the testing dataset</a:t>
            </a:r>
          </a:p>
          <a:p>
            <a:endParaRPr lang="en-US" sz="2400" dirty="0">
              <a:latin typeface="Century Gothic" panose="020B0502020202020204" pitchFamily="34" charset="0"/>
            </a:endParaRPr>
          </a:p>
        </p:txBody>
      </p:sp>
      <p:sp>
        <p:nvSpPr>
          <p:cNvPr id="10" name="Title 1">
            <a:extLst>
              <a:ext uri="{FF2B5EF4-FFF2-40B4-BE49-F238E27FC236}">
                <a16:creationId xmlns:a16="http://schemas.microsoft.com/office/drawing/2014/main" id="{F387387C-8243-BD47-9F72-9C3D6C8C8152}"/>
              </a:ext>
            </a:extLst>
          </p:cNvPr>
          <p:cNvSpPr txBox="1">
            <a:spLocks/>
          </p:cNvSpPr>
          <p:nvPr/>
        </p:nvSpPr>
        <p:spPr>
          <a:xfrm>
            <a:off x="2236650" y="99479"/>
            <a:ext cx="7784984" cy="5575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rPr>
              <a:t>Data Sample Details</a:t>
            </a:r>
            <a:endParaRPr kumimoji="0" lang="en-US" sz="2000" b="0"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pic>
        <p:nvPicPr>
          <p:cNvPr id="6" name="Picture 5" descr="A screenshot of a cell phone&#10;&#10;Description automatically generated">
            <a:extLst>
              <a:ext uri="{FF2B5EF4-FFF2-40B4-BE49-F238E27FC236}">
                <a16:creationId xmlns:a16="http://schemas.microsoft.com/office/drawing/2014/main" id="{4742669E-057B-2F47-ABE9-CCA8EF9C93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66" y="1418492"/>
            <a:ext cx="6585875" cy="4758330"/>
          </a:xfrm>
          <a:prstGeom prst="rect">
            <a:avLst/>
          </a:prstGeom>
        </p:spPr>
      </p:pic>
      <p:sp>
        <p:nvSpPr>
          <p:cNvPr id="3" name="Slide Number Placeholder 2">
            <a:extLst>
              <a:ext uri="{FF2B5EF4-FFF2-40B4-BE49-F238E27FC236}">
                <a16:creationId xmlns:a16="http://schemas.microsoft.com/office/drawing/2014/main" id="{A1FDC675-E059-4746-B11F-7BF682FDFE66}"/>
              </a:ext>
            </a:extLst>
          </p:cNvPr>
          <p:cNvSpPr>
            <a:spLocks noGrp="1"/>
          </p:cNvSpPr>
          <p:nvPr>
            <p:ph type="sldNum" sz="quarter" idx="12"/>
          </p:nvPr>
        </p:nvSpPr>
        <p:spPr/>
        <p:txBody>
          <a:bodyPr/>
          <a:lstStyle/>
          <a:p>
            <a:fld id="{47420192-A74A-4A31-91AA-245FB6EA723F}" type="slidenum">
              <a:rPr lang="en-CA" smtClean="0"/>
              <a:t>6</a:t>
            </a:fld>
            <a:endParaRPr lang="en-CA"/>
          </a:p>
        </p:txBody>
      </p:sp>
    </p:spTree>
    <p:extLst>
      <p:ext uri="{BB962C8B-B14F-4D97-AF65-F5344CB8AC3E}">
        <p14:creationId xmlns:p14="http://schemas.microsoft.com/office/powerpoint/2010/main" val="2417023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D7AD14B-2C13-44AE-AB41-533BF2F10A09}"/>
              </a:ext>
            </a:extLst>
          </p:cNvPr>
          <p:cNvSpPr txBox="1">
            <a:spLocks/>
          </p:cNvSpPr>
          <p:nvPr/>
        </p:nvSpPr>
        <p:spPr>
          <a:xfrm>
            <a:off x="3406504" y="-46978"/>
            <a:ext cx="6548846" cy="75655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pic>
        <p:nvPicPr>
          <p:cNvPr id="2" name="Picture 1">
            <a:extLst>
              <a:ext uri="{FF2B5EF4-FFF2-40B4-BE49-F238E27FC236}">
                <a16:creationId xmlns:a16="http://schemas.microsoft.com/office/drawing/2014/main" id="{6028C49B-CEE0-9646-9E83-033B3ECC7042}"/>
              </a:ext>
            </a:extLst>
          </p:cNvPr>
          <p:cNvPicPr>
            <a:picLocks noChangeAspect="1"/>
          </p:cNvPicPr>
          <p:nvPr/>
        </p:nvPicPr>
        <p:blipFill>
          <a:blip r:embed="rId2"/>
          <a:stretch>
            <a:fillRect/>
          </a:stretch>
        </p:blipFill>
        <p:spPr>
          <a:xfrm>
            <a:off x="11417153" y="11723"/>
            <a:ext cx="733112" cy="733112"/>
          </a:xfrm>
          <a:prstGeom prst="rect">
            <a:avLst/>
          </a:prstGeom>
        </p:spPr>
      </p:pic>
      <p:sp>
        <p:nvSpPr>
          <p:cNvPr id="7" name="TextBox 6">
            <a:extLst>
              <a:ext uri="{FF2B5EF4-FFF2-40B4-BE49-F238E27FC236}">
                <a16:creationId xmlns:a16="http://schemas.microsoft.com/office/drawing/2014/main" id="{EAA2BB8E-AEA3-A34C-8655-63C1DE28817D}"/>
              </a:ext>
            </a:extLst>
          </p:cNvPr>
          <p:cNvSpPr txBox="1"/>
          <p:nvPr/>
        </p:nvSpPr>
        <p:spPr>
          <a:xfrm>
            <a:off x="1161666" y="2090172"/>
            <a:ext cx="4489676" cy="2677656"/>
          </a:xfrm>
          <a:prstGeom prst="rect">
            <a:avLst/>
          </a:prstGeom>
          <a:noFill/>
        </p:spPr>
        <p:txBody>
          <a:bodyPr wrap="square" rtlCol="0">
            <a:spAutoFit/>
          </a:bodyPr>
          <a:lstStyle/>
          <a:p>
            <a:r>
              <a:rPr lang="en-US" sz="2800" dirty="0">
                <a:latin typeface="Century Gothic" panose="020B0502020202020204" pitchFamily="34" charset="0"/>
              </a:rPr>
              <a:t>Target</a:t>
            </a:r>
          </a:p>
          <a:p>
            <a:pPr marL="285750" indent="-285750">
              <a:buFont typeface="Arial" panose="020B0604020202020204" pitchFamily="34" charset="0"/>
              <a:buChar char="•"/>
            </a:pPr>
            <a:endParaRPr lang="en-US" sz="2800" dirty="0">
              <a:latin typeface="Century Gothic" panose="020B0502020202020204" pitchFamily="34" charset="0"/>
            </a:endParaRPr>
          </a:p>
          <a:p>
            <a:pPr marL="285750" indent="-285750">
              <a:buFont typeface="Arial" panose="020B0604020202020204" pitchFamily="34" charset="0"/>
              <a:buChar char="•"/>
            </a:pPr>
            <a:r>
              <a:rPr lang="en-US" sz="2800" dirty="0">
                <a:latin typeface="Century Gothic" panose="020B0502020202020204" pitchFamily="34" charset="0"/>
              </a:rPr>
              <a:t>High Performance</a:t>
            </a:r>
          </a:p>
          <a:p>
            <a:pPr marL="285750" indent="-285750">
              <a:buFont typeface="Arial" panose="020B0604020202020204" pitchFamily="34" charset="0"/>
              <a:buChar char="•"/>
            </a:pPr>
            <a:endParaRPr lang="en-US" sz="2800" dirty="0">
              <a:latin typeface="Century Gothic" panose="020B0502020202020204" pitchFamily="34" charset="0"/>
            </a:endParaRPr>
          </a:p>
          <a:p>
            <a:pPr marL="285750" indent="-285750">
              <a:buFont typeface="Arial" panose="020B0604020202020204" pitchFamily="34" charset="0"/>
              <a:buChar char="•"/>
            </a:pPr>
            <a:r>
              <a:rPr lang="en-US" sz="2800" dirty="0">
                <a:latin typeface="Century Gothic" panose="020B0502020202020204" pitchFamily="34" charset="0"/>
              </a:rPr>
              <a:t>Non-High Performance </a:t>
            </a:r>
          </a:p>
          <a:p>
            <a:pPr marL="285750" indent="-285750">
              <a:buFont typeface="Arial" panose="020B0604020202020204" pitchFamily="34" charset="0"/>
              <a:buChar char="•"/>
            </a:pPr>
            <a:endParaRPr lang="en-US" sz="2800" dirty="0">
              <a:latin typeface="Century Gothic" panose="020B0502020202020204" pitchFamily="34" charset="0"/>
            </a:endParaRPr>
          </a:p>
        </p:txBody>
      </p:sp>
      <p:sp>
        <p:nvSpPr>
          <p:cNvPr id="10" name="Title 1">
            <a:extLst>
              <a:ext uri="{FF2B5EF4-FFF2-40B4-BE49-F238E27FC236}">
                <a16:creationId xmlns:a16="http://schemas.microsoft.com/office/drawing/2014/main" id="{F387387C-8243-BD47-9F72-9C3D6C8C8152}"/>
              </a:ext>
            </a:extLst>
          </p:cNvPr>
          <p:cNvSpPr txBox="1">
            <a:spLocks/>
          </p:cNvSpPr>
          <p:nvPr/>
        </p:nvSpPr>
        <p:spPr>
          <a:xfrm>
            <a:off x="2236650" y="76521"/>
            <a:ext cx="7784984" cy="5575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rPr>
              <a:t>Data Performance</a:t>
            </a:r>
            <a:endParaRPr kumimoji="0" lang="en-US" sz="2000" b="0"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pic>
        <p:nvPicPr>
          <p:cNvPr id="4" name="Graphic 3" descr="Bullseye">
            <a:extLst>
              <a:ext uri="{FF2B5EF4-FFF2-40B4-BE49-F238E27FC236}">
                <a16:creationId xmlns:a16="http://schemas.microsoft.com/office/drawing/2014/main" id="{910F7376-1B44-EF4A-9019-1FFD7CDAAA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2764" y="2337707"/>
            <a:ext cx="2182586" cy="2182586"/>
          </a:xfrm>
          <a:prstGeom prst="rect">
            <a:avLst/>
          </a:prstGeom>
        </p:spPr>
      </p:pic>
      <p:sp>
        <p:nvSpPr>
          <p:cNvPr id="3" name="Slide Number Placeholder 2">
            <a:extLst>
              <a:ext uri="{FF2B5EF4-FFF2-40B4-BE49-F238E27FC236}">
                <a16:creationId xmlns:a16="http://schemas.microsoft.com/office/drawing/2014/main" id="{BB6E308F-1102-47E1-A9C3-F66BAC9181E3}"/>
              </a:ext>
            </a:extLst>
          </p:cNvPr>
          <p:cNvSpPr>
            <a:spLocks noGrp="1"/>
          </p:cNvSpPr>
          <p:nvPr>
            <p:ph type="sldNum" sz="quarter" idx="12"/>
          </p:nvPr>
        </p:nvSpPr>
        <p:spPr/>
        <p:txBody>
          <a:bodyPr/>
          <a:lstStyle/>
          <a:p>
            <a:fld id="{47420192-A74A-4A31-91AA-245FB6EA723F}" type="slidenum">
              <a:rPr lang="en-CA" smtClean="0"/>
              <a:t>7</a:t>
            </a:fld>
            <a:endParaRPr lang="en-CA"/>
          </a:p>
        </p:txBody>
      </p:sp>
    </p:spTree>
    <p:extLst>
      <p:ext uri="{BB962C8B-B14F-4D97-AF65-F5344CB8AC3E}">
        <p14:creationId xmlns:p14="http://schemas.microsoft.com/office/powerpoint/2010/main" val="3725637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D7AD14B-2C13-44AE-AB41-533BF2F10A09}"/>
              </a:ext>
            </a:extLst>
          </p:cNvPr>
          <p:cNvSpPr txBox="1">
            <a:spLocks/>
          </p:cNvSpPr>
          <p:nvPr/>
        </p:nvSpPr>
        <p:spPr>
          <a:xfrm>
            <a:off x="3406504" y="-46978"/>
            <a:ext cx="6548846" cy="75655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pic>
        <p:nvPicPr>
          <p:cNvPr id="2" name="Picture 1">
            <a:extLst>
              <a:ext uri="{FF2B5EF4-FFF2-40B4-BE49-F238E27FC236}">
                <a16:creationId xmlns:a16="http://schemas.microsoft.com/office/drawing/2014/main" id="{6028C49B-CEE0-9646-9E83-033B3ECC7042}"/>
              </a:ext>
            </a:extLst>
          </p:cNvPr>
          <p:cNvPicPr>
            <a:picLocks noChangeAspect="1"/>
          </p:cNvPicPr>
          <p:nvPr/>
        </p:nvPicPr>
        <p:blipFill>
          <a:blip r:embed="rId2"/>
          <a:stretch>
            <a:fillRect/>
          </a:stretch>
        </p:blipFill>
        <p:spPr>
          <a:xfrm>
            <a:off x="11417153" y="11723"/>
            <a:ext cx="733112" cy="733112"/>
          </a:xfrm>
          <a:prstGeom prst="rect">
            <a:avLst/>
          </a:prstGeom>
        </p:spPr>
      </p:pic>
      <p:sp>
        <p:nvSpPr>
          <p:cNvPr id="7" name="TextBox 6">
            <a:extLst>
              <a:ext uri="{FF2B5EF4-FFF2-40B4-BE49-F238E27FC236}">
                <a16:creationId xmlns:a16="http://schemas.microsoft.com/office/drawing/2014/main" id="{EAA2BB8E-AEA3-A34C-8655-63C1DE28817D}"/>
              </a:ext>
            </a:extLst>
          </p:cNvPr>
          <p:cNvSpPr txBox="1"/>
          <p:nvPr/>
        </p:nvSpPr>
        <p:spPr>
          <a:xfrm>
            <a:off x="2030526" y="1200556"/>
            <a:ext cx="8130948" cy="1015663"/>
          </a:xfrm>
          <a:prstGeom prst="rect">
            <a:avLst/>
          </a:prstGeom>
          <a:noFill/>
        </p:spPr>
        <p:txBody>
          <a:bodyPr wrap="square" rtlCol="0">
            <a:spAutoFit/>
          </a:bodyPr>
          <a:lstStyle/>
          <a:p>
            <a:r>
              <a:rPr lang="en-US" dirty="0">
                <a:latin typeface="Century Gothic" panose="020B0502020202020204" pitchFamily="34" charset="0"/>
              </a:rPr>
              <a:t>An employee who reaches the business expectations in 75% of the time</a:t>
            </a:r>
          </a:p>
          <a:p>
            <a:pPr marL="285750" indent="-285750">
              <a:buFont typeface="Arial" panose="020B0604020202020204" pitchFamily="34" charset="0"/>
              <a:buChar char="•"/>
            </a:pPr>
            <a:r>
              <a:rPr lang="en-US" dirty="0">
                <a:latin typeface="Century Gothic" panose="020B0502020202020204" pitchFamily="34" charset="0"/>
              </a:rPr>
              <a:t>Business expectation is measured my monthly pay level reached</a:t>
            </a:r>
          </a:p>
          <a:p>
            <a:endParaRPr lang="en-US" sz="2400" dirty="0">
              <a:latin typeface="Century Gothic" panose="020B0502020202020204" pitchFamily="34" charset="0"/>
            </a:endParaRPr>
          </a:p>
        </p:txBody>
      </p:sp>
      <p:sp>
        <p:nvSpPr>
          <p:cNvPr id="10" name="Title 1">
            <a:extLst>
              <a:ext uri="{FF2B5EF4-FFF2-40B4-BE49-F238E27FC236}">
                <a16:creationId xmlns:a16="http://schemas.microsoft.com/office/drawing/2014/main" id="{F387387C-8243-BD47-9F72-9C3D6C8C8152}"/>
              </a:ext>
            </a:extLst>
          </p:cNvPr>
          <p:cNvSpPr txBox="1">
            <a:spLocks/>
          </p:cNvSpPr>
          <p:nvPr/>
        </p:nvSpPr>
        <p:spPr>
          <a:xfrm>
            <a:off x="2236650" y="76521"/>
            <a:ext cx="7784984" cy="5575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rPr>
              <a:t>Data High Performer Definition</a:t>
            </a:r>
            <a:endParaRPr kumimoji="0" lang="en-US" sz="2000" b="0"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pic>
        <p:nvPicPr>
          <p:cNvPr id="6" name="Picture 5" descr="A screenshot of a video game&#10;&#10;Description automatically generated">
            <a:extLst>
              <a:ext uri="{FF2B5EF4-FFF2-40B4-BE49-F238E27FC236}">
                <a16:creationId xmlns:a16="http://schemas.microsoft.com/office/drawing/2014/main" id="{78E857AA-43F8-AD43-9BD1-0E81244048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1932" y="2460313"/>
            <a:ext cx="7868360" cy="3164199"/>
          </a:xfrm>
          <a:prstGeom prst="rect">
            <a:avLst/>
          </a:prstGeom>
        </p:spPr>
      </p:pic>
      <p:sp>
        <p:nvSpPr>
          <p:cNvPr id="8" name="TextBox 7">
            <a:extLst>
              <a:ext uri="{FF2B5EF4-FFF2-40B4-BE49-F238E27FC236}">
                <a16:creationId xmlns:a16="http://schemas.microsoft.com/office/drawing/2014/main" id="{6503D12E-A808-3646-82CD-D3C847033E99}"/>
              </a:ext>
            </a:extLst>
          </p:cNvPr>
          <p:cNvSpPr txBox="1"/>
          <p:nvPr/>
        </p:nvSpPr>
        <p:spPr>
          <a:xfrm>
            <a:off x="5549957" y="2090981"/>
            <a:ext cx="2369400" cy="369332"/>
          </a:xfrm>
          <a:prstGeom prst="rect">
            <a:avLst/>
          </a:prstGeom>
          <a:noFill/>
        </p:spPr>
        <p:txBody>
          <a:bodyPr wrap="square" rtlCol="0">
            <a:spAutoFit/>
          </a:bodyPr>
          <a:lstStyle/>
          <a:p>
            <a:r>
              <a:rPr lang="en-US" dirty="0">
                <a:latin typeface="Century Gothic" panose="020B0502020202020204" pitchFamily="34" charset="0"/>
              </a:rPr>
              <a:t>Example Employee</a:t>
            </a:r>
          </a:p>
        </p:txBody>
      </p:sp>
      <p:sp>
        <p:nvSpPr>
          <p:cNvPr id="3" name="Rectangle 2">
            <a:extLst>
              <a:ext uri="{FF2B5EF4-FFF2-40B4-BE49-F238E27FC236}">
                <a16:creationId xmlns:a16="http://schemas.microsoft.com/office/drawing/2014/main" id="{D735A894-15E4-E243-BCDD-1FD5EF1780C1}"/>
              </a:ext>
            </a:extLst>
          </p:cNvPr>
          <p:cNvSpPr/>
          <p:nvPr/>
        </p:nvSpPr>
        <p:spPr>
          <a:xfrm>
            <a:off x="1062037" y="5868606"/>
            <a:ext cx="10067925" cy="369332"/>
          </a:xfrm>
          <a:prstGeom prst="rect">
            <a:avLst/>
          </a:prstGeom>
        </p:spPr>
        <p:txBody>
          <a:bodyPr wrap="square">
            <a:spAutoFit/>
          </a:bodyPr>
          <a:lstStyle/>
          <a:p>
            <a:r>
              <a:rPr lang="en-US" dirty="0">
                <a:latin typeface="Century Gothic" panose="020B0502020202020204" pitchFamily="34" charset="0"/>
              </a:rPr>
              <a:t>For the purposes of this analysis our definition was simplified high performance definition</a:t>
            </a:r>
          </a:p>
        </p:txBody>
      </p:sp>
      <p:sp>
        <p:nvSpPr>
          <p:cNvPr id="4" name="Slide Number Placeholder 3">
            <a:extLst>
              <a:ext uri="{FF2B5EF4-FFF2-40B4-BE49-F238E27FC236}">
                <a16:creationId xmlns:a16="http://schemas.microsoft.com/office/drawing/2014/main" id="{D3D582D3-5B5F-4B27-A6B4-97C538668A0A}"/>
              </a:ext>
            </a:extLst>
          </p:cNvPr>
          <p:cNvSpPr>
            <a:spLocks noGrp="1"/>
          </p:cNvSpPr>
          <p:nvPr>
            <p:ph type="sldNum" sz="quarter" idx="12"/>
          </p:nvPr>
        </p:nvSpPr>
        <p:spPr/>
        <p:txBody>
          <a:bodyPr/>
          <a:lstStyle/>
          <a:p>
            <a:fld id="{47420192-A74A-4A31-91AA-245FB6EA723F}" type="slidenum">
              <a:rPr lang="en-CA" smtClean="0"/>
              <a:t>8</a:t>
            </a:fld>
            <a:endParaRPr lang="en-CA"/>
          </a:p>
        </p:txBody>
      </p:sp>
    </p:spTree>
    <p:extLst>
      <p:ext uri="{BB962C8B-B14F-4D97-AF65-F5344CB8AC3E}">
        <p14:creationId xmlns:p14="http://schemas.microsoft.com/office/powerpoint/2010/main" val="1474073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D7AD14B-2C13-44AE-AB41-533BF2F10A09}"/>
              </a:ext>
            </a:extLst>
          </p:cNvPr>
          <p:cNvSpPr txBox="1">
            <a:spLocks/>
          </p:cNvSpPr>
          <p:nvPr/>
        </p:nvSpPr>
        <p:spPr>
          <a:xfrm>
            <a:off x="3406504" y="-46978"/>
            <a:ext cx="6548846" cy="75655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pic>
        <p:nvPicPr>
          <p:cNvPr id="2" name="Picture 1">
            <a:extLst>
              <a:ext uri="{FF2B5EF4-FFF2-40B4-BE49-F238E27FC236}">
                <a16:creationId xmlns:a16="http://schemas.microsoft.com/office/drawing/2014/main" id="{6028C49B-CEE0-9646-9E83-033B3ECC7042}"/>
              </a:ext>
            </a:extLst>
          </p:cNvPr>
          <p:cNvPicPr>
            <a:picLocks noChangeAspect="1"/>
          </p:cNvPicPr>
          <p:nvPr/>
        </p:nvPicPr>
        <p:blipFill>
          <a:blip r:embed="rId2"/>
          <a:stretch>
            <a:fillRect/>
          </a:stretch>
        </p:blipFill>
        <p:spPr>
          <a:xfrm>
            <a:off x="11417153" y="11723"/>
            <a:ext cx="733112" cy="733112"/>
          </a:xfrm>
          <a:prstGeom prst="rect">
            <a:avLst/>
          </a:prstGeom>
        </p:spPr>
      </p:pic>
      <p:sp>
        <p:nvSpPr>
          <p:cNvPr id="10" name="Title 1">
            <a:extLst>
              <a:ext uri="{FF2B5EF4-FFF2-40B4-BE49-F238E27FC236}">
                <a16:creationId xmlns:a16="http://schemas.microsoft.com/office/drawing/2014/main" id="{F387387C-8243-BD47-9F72-9C3D6C8C8152}"/>
              </a:ext>
            </a:extLst>
          </p:cNvPr>
          <p:cNvSpPr txBox="1">
            <a:spLocks/>
          </p:cNvSpPr>
          <p:nvPr/>
        </p:nvSpPr>
        <p:spPr>
          <a:xfrm>
            <a:off x="2236650" y="76521"/>
            <a:ext cx="7784984" cy="5575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rPr>
              <a:t>Training Data</a:t>
            </a:r>
            <a:endParaRPr kumimoji="0" lang="en-US" sz="2000" b="0" i="0" u="none" strike="noStrike" kern="1200" cap="none" spc="0" normalizeH="0" baseline="0" noProof="0" dirty="0">
              <a:ln>
                <a:noFill/>
              </a:ln>
              <a:solidFill>
                <a:srgbClr val="3F3F3F"/>
              </a:solidFill>
              <a:effectLst/>
              <a:uLnTx/>
              <a:uFillTx/>
              <a:latin typeface="Century Gothic" panose="020B0502020202020204" pitchFamily="34" charset="0"/>
              <a:ea typeface="+mj-ea"/>
              <a:cs typeface="+mj-cs"/>
            </a:endParaRPr>
          </a:p>
        </p:txBody>
      </p:sp>
      <p:graphicFrame>
        <p:nvGraphicFramePr>
          <p:cNvPr id="3" name="Chart 2">
            <a:extLst>
              <a:ext uri="{FF2B5EF4-FFF2-40B4-BE49-F238E27FC236}">
                <a16:creationId xmlns:a16="http://schemas.microsoft.com/office/drawing/2014/main" id="{B1A8782E-7906-0145-9DE0-0F271ED2DD72}"/>
              </a:ext>
            </a:extLst>
          </p:cNvPr>
          <p:cNvGraphicFramePr/>
          <p:nvPr>
            <p:extLst>
              <p:ext uri="{D42A27DB-BD31-4B8C-83A1-F6EECF244321}">
                <p14:modId xmlns:p14="http://schemas.microsoft.com/office/powerpoint/2010/main" val="2328107428"/>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4" name="Slide Number Placeholder 3">
            <a:extLst>
              <a:ext uri="{FF2B5EF4-FFF2-40B4-BE49-F238E27FC236}">
                <a16:creationId xmlns:a16="http://schemas.microsoft.com/office/drawing/2014/main" id="{5E229A9F-8821-47EF-B1A3-35C2D5F7FBBB}"/>
              </a:ext>
            </a:extLst>
          </p:cNvPr>
          <p:cNvSpPr>
            <a:spLocks noGrp="1"/>
          </p:cNvSpPr>
          <p:nvPr>
            <p:ph type="sldNum" sz="quarter" idx="12"/>
          </p:nvPr>
        </p:nvSpPr>
        <p:spPr/>
        <p:txBody>
          <a:bodyPr/>
          <a:lstStyle/>
          <a:p>
            <a:fld id="{47420192-A74A-4A31-91AA-245FB6EA723F}" type="slidenum">
              <a:rPr lang="en-CA" smtClean="0"/>
              <a:t>9</a:t>
            </a:fld>
            <a:endParaRPr lang="en-CA"/>
          </a:p>
        </p:txBody>
      </p:sp>
    </p:spTree>
    <p:extLst>
      <p:ext uri="{BB962C8B-B14F-4D97-AF65-F5344CB8AC3E}">
        <p14:creationId xmlns:p14="http://schemas.microsoft.com/office/powerpoint/2010/main" val="2832170319"/>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B148B75D904C644B993116277DAF333" ma:contentTypeVersion="6" ma:contentTypeDescription="Create a new document." ma:contentTypeScope="" ma:versionID="1feb0a6d1b2443a4343396354e341932">
  <xsd:schema xmlns:xsd="http://www.w3.org/2001/XMLSchema" xmlns:xs="http://www.w3.org/2001/XMLSchema" xmlns:p="http://schemas.microsoft.com/office/2006/metadata/properties" xmlns:ns3="0b446a0c-e97d-4bc3-9702-7a664073e43b" targetNamespace="http://schemas.microsoft.com/office/2006/metadata/properties" ma:root="true" ma:fieldsID="b6e0444ba1f607c280b6df8df7ddaa1b" ns3:_="">
    <xsd:import namespace="0b446a0c-e97d-4bc3-9702-7a664073e43b"/>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b446a0c-e97d-4bc3-9702-7a664073e43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F13CD47-96F4-465A-B38C-F435B35F58C4}">
  <ds:schemaRefs>
    <ds:schemaRef ds:uri="http://schemas.microsoft.com/office/2006/documentManagement/types"/>
    <ds:schemaRef ds:uri="http://purl.org/dc/terms/"/>
    <ds:schemaRef ds:uri="http://schemas.openxmlformats.org/package/2006/metadata/core-properties"/>
    <ds:schemaRef ds:uri="http://schemas.microsoft.com/office/infopath/2007/PartnerControls"/>
    <ds:schemaRef ds:uri="http://purl.org/dc/dcmitype/"/>
    <ds:schemaRef ds:uri="http://www.w3.org/XML/1998/namespace"/>
    <ds:schemaRef ds:uri="http://purl.org/dc/elements/1.1/"/>
    <ds:schemaRef ds:uri="0b446a0c-e97d-4bc3-9702-7a664073e43b"/>
    <ds:schemaRef ds:uri="http://schemas.microsoft.com/office/2006/metadata/properties"/>
  </ds:schemaRefs>
</ds:datastoreItem>
</file>

<file path=customXml/itemProps2.xml><?xml version="1.0" encoding="utf-8"?>
<ds:datastoreItem xmlns:ds="http://schemas.openxmlformats.org/officeDocument/2006/customXml" ds:itemID="{6B6FFBAA-4597-4E0C-A19E-5805B9E96720}">
  <ds:schemaRefs>
    <ds:schemaRef ds:uri="http://schemas.microsoft.com/sharepoint/v3/contenttype/forms"/>
  </ds:schemaRefs>
</ds:datastoreItem>
</file>

<file path=customXml/itemProps3.xml><?xml version="1.0" encoding="utf-8"?>
<ds:datastoreItem xmlns:ds="http://schemas.openxmlformats.org/officeDocument/2006/customXml" ds:itemID="{9270D05A-6A4C-4450-B5FE-E420DF831E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b446a0c-e97d-4bc3-9702-7a664073e43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2918</TotalTime>
  <Words>1264</Words>
  <Application>Microsoft Office PowerPoint</Application>
  <PresentationFormat>Widescreen</PresentationFormat>
  <Paragraphs>409</Paragraphs>
  <Slides>39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Calibri Light</vt:lpstr>
      <vt:lpstr>Century Gothic</vt:lpstr>
      <vt:lpstr>Times New Roman</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Damon Jones</dc:creator>
  <cp:lastModifiedBy>Manuel Maldonado</cp:lastModifiedBy>
  <cp:revision>57</cp:revision>
  <dcterms:created xsi:type="dcterms:W3CDTF">2020-06-02T15:10:05Z</dcterms:created>
  <dcterms:modified xsi:type="dcterms:W3CDTF">2020-06-25T17:28:58Z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0x0101004B148B75D904C644B993116277DAF333</vt:lpwstr>
  </property>
</Properties>
</file>